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88" r:id="rId4"/>
    <p:sldId id="271" r:id="rId5"/>
    <p:sldId id="272" r:id="rId6"/>
    <p:sldId id="276" r:id="rId7"/>
    <p:sldId id="287" r:id="rId8"/>
    <p:sldId id="274" r:id="rId9"/>
    <p:sldId id="277" r:id="rId10"/>
    <p:sldId id="278" r:id="rId11"/>
    <p:sldId id="292" r:id="rId12"/>
    <p:sldId id="293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E07F5F6-05F8-40B4-856F-E855D73C340E}">
          <p14:sldIdLst>
            <p14:sldId id="256"/>
            <p14:sldId id="288"/>
            <p14:sldId id="271"/>
            <p14:sldId id="272"/>
            <p14:sldId id="276"/>
            <p14:sldId id="287"/>
            <p14:sldId id="274"/>
            <p14:sldId id="277"/>
            <p14:sldId id="278"/>
            <p14:sldId id="292"/>
            <p14:sldId id="293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宋嘉蓉" initials="宋嘉蓉" lastIdx="1" clrIdx="0">
    <p:extLst>
      <p:ext uri="{19B8F6BF-5375-455C-9EA6-DF929625EA0E}">
        <p15:presenceInfo xmlns:p15="http://schemas.microsoft.com/office/powerpoint/2012/main" userId="S-1-5-21-4254899859-522675122-2404636568-293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6EDD"/>
    <a:srgbClr val="E7F0FF"/>
    <a:srgbClr val="009ADE"/>
    <a:srgbClr val="34C759"/>
    <a:srgbClr val="0000FF"/>
    <a:srgbClr val="DAE3F3"/>
    <a:srgbClr val="FF3399"/>
    <a:srgbClr val="2E75B6"/>
    <a:srgbClr val="B7472A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37" autoAdjust="0"/>
  </p:normalViewPr>
  <p:slideViewPr>
    <p:cSldViewPr snapToGrid="0">
      <p:cViewPr varScale="1">
        <p:scale>
          <a:sx n="54" d="100"/>
          <a:sy n="54" d="100"/>
        </p:scale>
        <p:origin x="638" y="2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E6DCC-2EC1-4E11-B3EE-F96BD6F9F157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21964-2440-4C18-BF66-B75C36BCB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6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反无雷达联动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21964-2440-4C18-BF66-B75C36BCB6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02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21964-2440-4C18-BF66-B75C36BCB6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2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F21964-2440-4C18-BF66-B75C36BCB6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411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EBC1AE4-A3F6-2F1E-D0B0-9AD701ED9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8EDC6E73-1A92-DD6F-9944-EBC2D4D5C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A3EC841-99AC-A4EB-1867-4D552A8C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D8CA071-717F-CEC4-9956-BDD6AE6A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D73D745-9551-F673-2725-A4C8EDD0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22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AC65C81-F1AA-41E3-1834-372A78BD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F44C25E6-1A28-C606-0C61-C50230AC4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024615AA-B200-D20B-646C-11D5F0357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6A15794-EA2D-212A-FDEB-2B11D34E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D7E2D0E-95AE-C63E-0390-396A6E12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C8080B7-5578-773A-028D-25A4D5AC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15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A621BB6-953A-171F-1397-B24C0908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0E0B361-7EBD-93A6-E0B1-F01B6B50B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64F7476-8622-DAEE-1A7A-C976F28B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2AD801B-FD3E-0D6E-8821-6782390F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70CBEBB-6D68-7B6A-F972-437C0EA7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185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1D60D90D-FD7C-56CE-9422-C65343B07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98E3F1CC-A360-5227-323D-82005ECB1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8528642-17B7-1469-0DE4-9656D00C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C0A4183-FA89-4C4A-83B6-1736EEF3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8CC6DC3-735E-778A-9AAB-1A4B79EE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210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0" y="5929931"/>
            <a:ext cx="10985503" cy="3184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50838">
              <a:lnSpc>
                <a:spcPct val="100000"/>
              </a:lnSpc>
              <a:spcBef>
                <a:spcPts val="0"/>
              </a:spcBef>
              <a:buSzTx/>
              <a:buNone/>
              <a:defRPr sz="1500" b="1"/>
            </a:lvl1pPr>
            <a:lvl2pPr marL="495300" indent="-190500" defTabSz="350838">
              <a:lnSpc>
                <a:spcPct val="100000"/>
              </a:lnSpc>
              <a:spcBef>
                <a:spcPts val="0"/>
              </a:spcBef>
              <a:defRPr sz="1500" b="1"/>
            </a:lvl2pPr>
            <a:lvl3pPr marL="800100" indent="-190500" defTabSz="350838">
              <a:lnSpc>
                <a:spcPct val="100000"/>
              </a:lnSpc>
              <a:spcBef>
                <a:spcPts val="0"/>
              </a:spcBef>
              <a:defRPr sz="1500" b="1"/>
            </a:lvl3pPr>
            <a:lvl4pPr marL="1104900" indent="-190500" defTabSz="350838">
              <a:lnSpc>
                <a:spcPct val="100000"/>
              </a:lnSpc>
              <a:spcBef>
                <a:spcPts val="0"/>
              </a:spcBef>
              <a:defRPr sz="1500" b="1"/>
            </a:lvl4pPr>
            <a:lvl5pPr marL="1409700" indent="-190500" defTabSz="350838">
              <a:lnSpc>
                <a:spcPct val="100000"/>
              </a:lnSpc>
              <a:spcBef>
                <a:spcPts val="0"/>
              </a:spcBef>
              <a:defRPr sz="1500" b="1"/>
            </a:lvl5pPr>
          </a:lstStyle>
          <a:p>
            <a:r>
              <a:t>作者和日期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3" cy="2324102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1" y="3611595"/>
            <a:ext cx="10985501" cy="952502"/>
          </a:xfrm>
          <a:prstGeom prst="rect">
            <a:avLst/>
          </a:prstGeom>
        </p:spPr>
        <p:txBody>
          <a:bodyPr numCol="1" spcCol="381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演示文稿副标题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07792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577850" y="-647700"/>
            <a:ext cx="13373100" cy="8009467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03250" y="3562350"/>
            <a:ext cx="10985500" cy="2324100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演示文稿标题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845" y="553069"/>
            <a:ext cx="10984311" cy="3184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50838">
              <a:lnSpc>
                <a:spcPct val="100000"/>
              </a:lnSpc>
              <a:spcBef>
                <a:spcPts val="0"/>
              </a:spcBef>
              <a:buSzTx/>
              <a:buNone/>
              <a:defRPr sz="1500" b="1"/>
            </a:lvl1pPr>
            <a:lvl2pPr marL="495300" indent="-190500" defTabSz="350838">
              <a:lnSpc>
                <a:spcPct val="100000"/>
              </a:lnSpc>
              <a:spcBef>
                <a:spcPts val="0"/>
              </a:spcBef>
              <a:defRPr sz="1500" b="1"/>
            </a:lvl2pPr>
            <a:lvl3pPr marL="800100" indent="-190500" defTabSz="350838">
              <a:lnSpc>
                <a:spcPct val="100000"/>
              </a:lnSpc>
              <a:spcBef>
                <a:spcPts val="0"/>
              </a:spcBef>
              <a:defRPr sz="1500" b="1"/>
            </a:lvl3pPr>
            <a:lvl4pPr marL="1104900" indent="-190500" defTabSz="350838">
              <a:lnSpc>
                <a:spcPct val="100000"/>
              </a:lnSpc>
              <a:spcBef>
                <a:spcPts val="0"/>
              </a:spcBef>
              <a:defRPr sz="1500" b="1"/>
            </a:lvl4pPr>
            <a:lvl5pPr marL="1409700" indent="-190500" defTabSz="350838">
              <a:lnSpc>
                <a:spcPct val="100000"/>
              </a:lnSpc>
              <a:spcBef>
                <a:spcPts val="0"/>
              </a:spcBef>
              <a:defRPr sz="1500" b="1"/>
            </a:lvl5pPr>
          </a:lstStyle>
          <a:p>
            <a:r>
              <a:t>作者和日期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03250" y="5804955"/>
            <a:ext cx="10985500" cy="558478"/>
          </a:xfrm>
          <a:prstGeom prst="rect">
            <a:avLst/>
          </a:prstGeom>
        </p:spPr>
        <p:txBody>
          <a:bodyPr numCol="1" spcCol="381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演示文稿副标题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77661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5486400" y="-101600"/>
            <a:ext cx="6072419" cy="706755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03250" y="635000"/>
            <a:ext cx="4889500" cy="2941137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30288"/>
            <a:ext cx="4889500" cy="2692712"/>
          </a:xfrm>
          <a:prstGeom prst="rect">
            <a:avLst/>
          </a:prstGeom>
        </p:spPr>
        <p:txBody>
          <a:bodyPr numCol="1" spcCol="381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8825"/>
            <a:ext cx="24365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71522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186480"/>
            <a:ext cx="10985500" cy="4673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6322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363220">
              <a:lnSpc>
                <a:spcPct val="100000"/>
              </a:lnSpc>
              <a:spcBef>
                <a:spcPts val="0"/>
              </a:spcBef>
              <a:defRPr b="1"/>
            </a:lvl2pPr>
            <a:lvl3pPr defTabSz="363220">
              <a:lnSpc>
                <a:spcPct val="100000"/>
              </a:lnSpc>
              <a:spcBef>
                <a:spcPts val="0"/>
              </a:spcBef>
              <a:defRPr b="1"/>
            </a:lvl3pPr>
            <a:lvl4pPr defTabSz="363220">
              <a:lnSpc>
                <a:spcPct val="100000"/>
              </a:lnSpc>
              <a:spcBef>
                <a:spcPts val="0"/>
              </a:spcBef>
              <a:defRPr b="1"/>
            </a:lvl4pPr>
            <a:lvl5pPr defTabSz="36322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21" hasCustomPrompt="1"/>
          </p:nvPr>
        </p:nvSpPr>
        <p:spPr>
          <a:xfrm>
            <a:off x="603250" y="2124252"/>
            <a:ext cx="10985500" cy="4128008"/>
          </a:xfrm>
          <a:prstGeom prst="rect">
            <a:avLst/>
          </a:prstGeom>
        </p:spPr>
        <p:txBody>
          <a:bodyPr numCol="1" spcCol="38100"/>
          <a:lstStyle/>
          <a:p>
            <a:r>
              <a:t>幻灯片项目符号文本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928745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793483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186480"/>
            <a:ext cx="4889500" cy="4673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6322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363220">
              <a:lnSpc>
                <a:spcPct val="100000"/>
              </a:lnSpc>
              <a:spcBef>
                <a:spcPts val="0"/>
              </a:spcBef>
              <a:defRPr b="1"/>
            </a:lvl2pPr>
            <a:lvl3pPr defTabSz="363220">
              <a:lnSpc>
                <a:spcPct val="100000"/>
              </a:lnSpc>
              <a:spcBef>
                <a:spcPts val="0"/>
              </a:spcBef>
              <a:defRPr b="1"/>
            </a:lvl3pPr>
            <a:lvl4pPr defTabSz="363220">
              <a:lnSpc>
                <a:spcPct val="100000"/>
              </a:lnSpc>
              <a:spcBef>
                <a:spcPts val="0"/>
              </a:spcBef>
              <a:defRPr b="1"/>
            </a:lvl4pPr>
            <a:lvl5pPr defTabSz="36322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603250" y="2124252"/>
            <a:ext cx="4889500" cy="4128316"/>
          </a:xfrm>
          <a:prstGeom prst="rect">
            <a:avLst/>
          </a:prstGeom>
        </p:spPr>
        <p:txBody>
          <a:bodyPr numCol="1" spcCol="38100"/>
          <a:lstStyle/>
          <a:p>
            <a:r>
              <a:t>幻灯片项目符号文本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6096000" y="-203633"/>
            <a:ext cx="5458437" cy="7277917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653751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3" cy="2324100"/>
          </a:xfrm>
          <a:prstGeom prst="rect">
            <a:avLst/>
          </a:prstGeom>
        </p:spPr>
        <p:txBody>
          <a:bodyPr anchor="ctr"/>
          <a:lstStyle>
            <a:lvl1pPr>
              <a:defRPr sz="5800" b="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8825"/>
            <a:ext cx="24365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53239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94367BE-3444-DBE7-5E77-4AA840CD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FE90019-191F-5E31-5489-D359D1EA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117CEB9-44AD-CEB8-12BA-A15B774C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2BC6856-F1A1-EC26-53C1-2E8D8588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6503E51-D36E-A501-D2A4-1CE01220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879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476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186480"/>
            <a:ext cx="10985500" cy="4673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6322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363220">
              <a:lnSpc>
                <a:spcPct val="100000"/>
              </a:lnSpc>
              <a:spcBef>
                <a:spcPts val="0"/>
              </a:spcBef>
              <a:defRPr b="1"/>
            </a:lvl2pPr>
            <a:lvl3pPr defTabSz="363220">
              <a:lnSpc>
                <a:spcPct val="100000"/>
              </a:lnSpc>
              <a:spcBef>
                <a:spcPts val="0"/>
              </a:spcBef>
              <a:defRPr b="1"/>
            </a:lvl3pPr>
            <a:lvl4pPr defTabSz="363220">
              <a:lnSpc>
                <a:spcPct val="100000"/>
              </a:lnSpc>
              <a:spcBef>
                <a:spcPts val="0"/>
              </a:spcBef>
              <a:defRPr b="1"/>
            </a:lvl4pPr>
            <a:lvl5pPr defTabSz="36322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10127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55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186480"/>
            <a:ext cx="10985500" cy="4673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6322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363220">
              <a:lnSpc>
                <a:spcPct val="100000"/>
              </a:lnSpc>
              <a:spcBef>
                <a:spcPts val="0"/>
              </a:spcBef>
              <a:defRPr b="1"/>
            </a:lvl2pPr>
            <a:lvl3pPr defTabSz="363220">
              <a:lnSpc>
                <a:spcPct val="100000"/>
              </a:lnSpc>
              <a:spcBef>
                <a:spcPts val="0"/>
              </a:spcBef>
              <a:defRPr b="1"/>
            </a:lvl3pPr>
            <a:lvl4pPr defTabSz="363220">
              <a:lnSpc>
                <a:spcPct val="100000"/>
              </a:lnSpc>
              <a:spcBef>
                <a:spcPts val="0"/>
              </a:spcBef>
              <a:defRPr b="1"/>
            </a:lvl4pPr>
            <a:lvl5pPr defTabSz="36322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r>
              <a:t>议程副标题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21" hasCustomPrompt="1"/>
          </p:nvPr>
        </p:nvSpPr>
        <p:spPr>
          <a:xfrm>
            <a:off x="603250" y="2124252"/>
            <a:ext cx="10985500" cy="4128008"/>
          </a:xfrm>
          <a:prstGeom prst="rect">
            <a:avLst/>
          </a:prstGeom>
        </p:spPr>
        <p:txBody>
          <a:bodyPr numCol="1" spcCol="38100"/>
          <a:lstStyle>
            <a:lvl1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50"/>
            </a:lvl1pPr>
          </a:lstStyle>
          <a:p>
            <a:r>
              <a:t>议程主题</a:t>
            </a:r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901251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460422"/>
            <a:ext cx="10985500" cy="1937157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02803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537963"/>
            <a:ext cx="10985500" cy="3620794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4131090"/>
            <a:ext cx="10985500" cy="46739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36322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224579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5011" y="5337727"/>
            <a:ext cx="10100029" cy="3184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50838">
              <a:lnSpc>
                <a:spcPct val="100000"/>
              </a:lnSpc>
              <a:spcBef>
                <a:spcPts val="0"/>
              </a:spcBef>
              <a:buSzTx/>
              <a:buNone/>
              <a:defRPr sz="1500" b="1"/>
            </a:lvl1pPr>
            <a:lvl2pPr marL="495300" indent="-190500" defTabSz="350838">
              <a:lnSpc>
                <a:spcPct val="100000"/>
              </a:lnSpc>
              <a:spcBef>
                <a:spcPts val="0"/>
              </a:spcBef>
              <a:defRPr sz="1500" b="1"/>
            </a:lvl2pPr>
            <a:lvl3pPr marL="800100" indent="-190500" defTabSz="350838">
              <a:lnSpc>
                <a:spcPct val="100000"/>
              </a:lnSpc>
              <a:spcBef>
                <a:spcPts val="0"/>
              </a:spcBef>
              <a:defRPr sz="1500" b="1"/>
            </a:lvl3pPr>
            <a:lvl4pPr marL="1104900" indent="-190500" defTabSz="350838">
              <a:lnSpc>
                <a:spcPct val="100000"/>
              </a:lnSpc>
              <a:spcBef>
                <a:spcPts val="0"/>
              </a:spcBef>
              <a:defRPr sz="1500" b="1"/>
            </a:lvl4pPr>
            <a:lvl5pPr marL="1409700" indent="-190500" defTabSz="350838">
              <a:lnSpc>
                <a:spcPct val="100000"/>
              </a:lnSpc>
              <a:spcBef>
                <a:spcPts val="0"/>
              </a:spcBef>
              <a:defRPr sz="1500" b="1"/>
            </a:lvl5pPr>
          </a:lstStyle>
          <a:p>
            <a:r>
              <a:t>属性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876962" y="2469930"/>
            <a:ext cx="10438077" cy="1918142"/>
          </a:xfrm>
          <a:prstGeom prst="rect">
            <a:avLst/>
          </a:prstGeom>
        </p:spPr>
        <p:txBody>
          <a:bodyPr numCol="1" spcCol="38100"/>
          <a:lstStyle>
            <a:lvl1pPr marL="65925" indent="18586">
              <a:spcBef>
                <a:spcPts val="0"/>
              </a:spcBef>
              <a:buSzTx/>
              <a:buNone/>
              <a:defRPr sz="4250" spc="-1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“著名引文”</a:t>
            </a:r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47156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>
            <a:spLocks noGrp="1"/>
          </p:cNvSpPr>
          <p:nvPr>
            <p:ph type="pic" sz="quarter" idx="21"/>
          </p:nvPr>
        </p:nvSpPr>
        <p:spPr>
          <a:xfrm>
            <a:off x="7880350" y="508000"/>
            <a:ext cx="3719550" cy="297483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图像"/>
          <p:cNvSpPr>
            <a:spLocks noGrp="1"/>
          </p:cNvSpPr>
          <p:nvPr>
            <p:ph type="pic" sz="half" idx="22"/>
          </p:nvPr>
        </p:nvSpPr>
        <p:spPr>
          <a:xfrm>
            <a:off x="6750050" y="1989138"/>
            <a:ext cx="5219700" cy="607509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图像"/>
          <p:cNvSpPr>
            <a:spLocks noGrp="1"/>
          </p:cNvSpPr>
          <p:nvPr>
            <p:ph type="pic" idx="23"/>
          </p:nvPr>
        </p:nvSpPr>
        <p:spPr>
          <a:xfrm>
            <a:off x="-69850" y="247650"/>
            <a:ext cx="8305800" cy="622935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16773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-666750" y="-2762250"/>
            <a:ext cx="13525500" cy="108204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182257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"/>
          <p:cNvSpPr/>
          <p:nvPr/>
        </p:nvSpPr>
        <p:spPr>
          <a:xfrm>
            <a:off x="2754" y="-1936"/>
            <a:ext cx="12186492" cy="679028"/>
          </a:xfrm>
          <a:prstGeom prst="rect">
            <a:avLst/>
          </a:prstGeom>
          <a:solidFill>
            <a:srgbClr val="009A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9AD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23815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3"/>
            <a:ext cx="9144000" cy="2387601"/>
          </a:xfrm>
          <a:prstGeom prst="rect">
            <a:avLst/>
          </a:prstGeom>
        </p:spPr>
        <p:txBody>
          <a:bodyPr lIns="91436" tIns="91436" rIns="91436" bIns="91436" anchor="b"/>
          <a:lstStyle>
            <a:lvl1pPr algn="ctr" defTabSz="914400">
              <a:lnSpc>
                <a:spcPct val="90000"/>
              </a:lnSpc>
              <a:defRPr sz="6000" b="0" spc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5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</p:spPr>
        <p:txBody>
          <a:bodyPr lIns="91436" tIns="91436" rIns="91436" bIns="91436" numCol="1" spcCol="38100"/>
          <a:lstStyle>
            <a:lvl1pPr marL="0" indent="0" algn="ctr" defTabSz="914400"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914400"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914400"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914400"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914400"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986400" y="6354251"/>
            <a:ext cx="367401" cy="369324"/>
          </a:xfrm>
          <a:prstGeom prst="rect">
            <a:avLst/>
          </a:prstGeom>
        </p:spPr>
        <p:txBody>
          <a:bodyPr lIns="91436" tIns="91436" rIns="91436" bIns="91436" anchor="ctr"/>
          <a:lstStyle>
            <a:lvl1pPr algn="r" defTabSz="9144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524475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文本框 6"/>
          <p:cNvSpPr txBox="1"/>
          <p:nvPr/>
        </p:nvSpPr>
        <p:spPr>
          <a:xfrm>
            <a:off x="11261042" y="6658774"/>
            <a:ext cx="1016017" cy="194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26" tIns="27726" rIns="27726" bIns="27726">
            <a:spAutoFit/>
          </a:bodyPr>
          <a:lstStyle>
            <a:lvl1pPr defTabSz="1829311">
              <a:defRPr sz="18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900"/>
              <a:t>Confidential</a:t>
            </a:r>
          </a:p>
        </p:txBody>
      </p:sp>
      <p:sp>
        <p:nvSpPr>
          <p:cNvPr id="160" name="标题文本"/>
          <p:cNvSpPr txBox="1">
            <a:spLocks noGrp="1"/>
          </p:cNvSpPr>
          <p:nvPr>
            <p:ph type="title"/>
          </p:nvPr>
        </p:nvSpPr>
        <p:spPr>
          <a:xfrm>
            <a:off x="4718975" y="3179143"/>
            <a:ext cx="2754052" cy="462021"/>
          </a:xfrm>
          <a:prstGeom prst="rect">
            <a:avLst/>
          </a:prstGeom>
        </p:spPr>
        <p:txBody>
          <a:bodyPr lIns="0" tIns="0" rIns="0" bIns="0"/>
          <a:lstStyle>
            <a:lvl1pPr defTabSz="554805">
              <a:lnSpc>
                <a:spcPct val="100000"/>
              </a:lnSpc>
              <a:defRPr sz="2900" b="0" spc="0">
                <a:solidFill>
                  <a:srgbClr val="5E5E5E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标题文本</a:t>
            </a:r>
          </a:p>
        </p:txBody>
      </p:sp>
      <p:sp>
        <p:nvSpPr>
          <p:cNvPr id="16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79137"/>
            <a:ext cx="10972800" cy="167986"/>
          </a:xfrm>
          <a:prstGeom prst="rect">
            <a:avLst/>
          </a:prstGeom>
        </p:spPr>
        <p:txBody>
          <a:bodyPr lIns="0" tIns="0" rIns="0" bIns="0" numCol="1" spcCol="38100"/>
          <a:lstStyle>
            <a:lvl1pPr marL="0" indent="0" defTabSz="554805">
              <a:lnSpc>
                <a:spcPct val="100000"/>
              </a:lnSpc>
              <a:spcBef>
                <a:spcPts val="0"/>
              </a:spcBef>
              <a:buSzTx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554805">
              <a:lnSpc>
                <a:spcPct val="100000"/>
              </a:lnSpc>
              <a:spcBef>
                <a:spcPts val="0"/>
              </a:spcBef>
              <a:buSzTx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554805">
              <a:lnSpc>
                <a:spcPct val="100000"/>
              </a:lnSpc>
              <a:spcBef>
                <a:spcPts val="0"/>
              </a:spcBef>
              <a:buSzTx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554805">
              <a:lnSpc>
                <a:spcPct val="100000"/>
              </a:lnSpc>
              <a:spcBef>
                <a:spcPts val="0"/>
              </a:spcBef>
              <a:buSzTx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554805">
              <a:lnSpc>
                <a:spcPct val="100000"/>
              </a:lnSpc>
              <a:spcBef>
                <a:spcPts val="0"/>
              </a:spcBef>
              <a:buSzTx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5923" y="6380073"/>
            <a:ext cx="256481" cy="261610"/>
          </a:xfrm>
          <a:prstGeom prst="rect">
            <a:avLst/>
          </a:prstGeom>
        </p:spPr>
        <p:txBody>
          <a:bodyPr lIns="0" tIns="0" rIns="0" bIns="0" anchor="t"/>
          <a:lstStyle>
            <a:lvl1pPr algn="r" defTabSz="914656">
              <a:defRPr sz="17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99145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5F050C-85AB-57C1-C0B1-F2DE04D4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6617479-E03F-13DC-93F1-7A521BF4F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BBB405C-06B4-FBE0-ACDE-AE08C9C62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9F9BD50-B667-27DF-974A-6ABB9448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1CC0CE1-0D5A-0098-725A-BCBD5211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69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文本框 6"/>
          <p:cNvSpPr txBox="1"/>
          <p:nvPr/>
        </p:nvSpPr>
        <p:spPr>
          <a:xfrm>
            <a:off x="11261042" y="6658774"/>
            <a:ext cx="1016017" cy="194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26" tIns="27726" rIns="27726" bIns="27726">
            <a:spAutoFit/>
          </a:bodyPr>
          <a:lstStyle>
            <a:lvl1pPr defTabSz="1829311">
              <a:defRPr sz="18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900"/>
              <a:t>Confidential</a:t>
            </a:r>
          </a:p>
        </p:txBody>
      </p:sp>
      <p:sp>
        <p:nvSpPr>
          <p:cNvPr id="170" name="标题文本"/>
          <p:cNvSpPr txBox="1">
            <a:spLocks noGrp="1"/>
          </p:cNvSpPr>
          <p:nvPr>
            <p:ph type="title"/>
          </p:nvPr>
        </p:nvSpPr>
        <p:spPr>
          <a:xfrm>
            <a:off x="4718975" y="3179143"/>
            <a:ext cx="2754052" cy="462021"/>
          </a:xfrm>
          <a:prstGeom prst="rect">
            <a:avLst/>
          </a:prstGeom>
        </p:spPr>
        <p:txBody>
          <a:bodyPr lIns="0" tIns="0" rIns="0" bIns="0"/>
          <a:lstStyle>
            <a:lvl1pPr defTabSz="554805">
              <a:lnSpc>
                <a:spcPct val="100000"/>
              </a:lnSpc>
              <a:defRPr sz="2900" b="0" spc="0">
                <a:solidFill>
                  <a:srgbClr val="5E5E5E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标题文本</a:t>
            </a:r>
          </a:p>
        </p:txBody>
      </p:sp>
      <p:sp>
        <p:nvSpPr>
          <p:cNvPr id="1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5923" y="6380073"/>
            <a:ext cx="256481" cy="261610"/>
          </a:xfrm>
          <a:prstGeom prst="rect">
            <a:avLst/>
          </a:prstGeom>
        </p:spPr>
        <p:txBody>
          <a:bodyPr lIns="0" tIns="0" rIns="0" bIns="0" anchor="t"/>
          <a:lstStyle>
            <a:lvl1pPr algn="r" defTabSz="914656">
              <a:defRPr sz="17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727491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标题文本"/>
          <p:cNvSpPr txBox="1">
            <a:spLocks noGrp="1"/>
          </p:cNvSpPr>
          <p:nvPr>
            <p:ph type="title"/>
          </p:nvPr>
        </p:nvSpPr>
        <p:spPr>
          <a:xfrm>
            <a:off x="4718975" y="3179143"/>
            <a:ext cx="2754052" cy="472894"/>
          </a:xfrm>
          <a:prstGeom prst="rect">
            <a:avLst/>
          </a:prstGeom>
        </p:spPr>
        <p:txBody>
          <a:bodyPr lIns="0" tIns="0" rIns="0" bIns="0"/>
          <a:lstStyle>
            <a:lvl1pPr defTabSz="554805">
              <a:lnSpc>
                <a:spcPct val="100000"/>
              </a:lnSpc>
              <a:defRPr sz="2900" b="0" spc="0">
                <a:solidFill>
                  <a:srgbClr val="5E5E5E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标题文本</a:t>
            </a:r>
          </a:p>
        </p:txBody>
      </p:sp>
      <p:sp>
        <p:nvSpPr>
          <p:cNvPr id="179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579135"/>
            <a:ext cx="10972800" cy="4526599"/>
          </a:xfrm>
          <a:prstGeom prst="rect">
            <a:avLst/>
          </a:prstGeom>
        </p:spPr>
        <p:txBody>
          <a:bodyPr lIns="0" tIns="0" rIns="0" bIns="0" numCol="1" spcCol="38100"/>
          <a:lstStyle>
            <a:lvl1pPr marL="0" indent="0" defTabSz="554805">
              <a:lnSpc>
                <a:spcPct val="100000"/>
              </a:lnSpc>
              <a:spcBef>
                <a:spcPts val="0"/>
              </a:spcBef>
              <a:buSzTx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554805">
              <a:lnSpc>
                <a:spcPct val="100000"/>
              </a:lnSpc>
              <a:spcBef>
                <a:spcPts val="0"/>
              </a:spcBef>
              <a:buSzTx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554805">
              <a:lnSpc>
                <a:spcPct val="100000"/>
              </a:lnSpc>
              <a:spcBef>
                <a:spcPts val="0"/>
              </a:spcBef>
              <a:buSzTx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554805">
              <a:lnSpc>
                <a:spcPct val="100000"/>
              </a:lnSpc>
              <a:spcBef>
                <a:spcPts val="0"/>
              </a:spcBef>
              <a:buSzTx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554805">
              <a:lnSpc>
                <a:spcPct val="100000"/>
              </a:lnSpc>
              <a:spcBef>
                <a:spcPts val="0"/>
              </a:spcBef>
              <a:buSzTx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31718" y="6380073"/>
            <a:ext cx="150683" cy="153888"/>
          </a:xfrm>
          <a:prstGeom prst="rect">
            <a:avLst/>
          </a:prstGeom>
        </p:spPr>
        <p:txBody>
          <a:bodyPr lIns="0" tIns="0" rIns="0" bIns="0" anchor="t"/>
          <a:lstStyle>
            <a:lvl1pPr algn="r" defTabSz="554805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46443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标题文本"/>
          <p:cNvSpPr txBox="1">
            <a:spLocks noGrp="1"/>
          </p:cNvSpPr>
          <p:nvPr>
            <p:ph type="title"/>
          </p:nvPr>
        </p:nvSpPr>
        <p:spPr>
          <a:xfrm>
            <a:off x="4718975" y="3179143"/>
            <a:ext cx="2754052" cy="472894"/>
          </a:xfrm>
          <a:prstGeom prst="rect">
            <a:avLst/>
          </a:prstGeom>
        </p:spPr>
        <p:txBody>
          <a:bodyPr lIns="0" tIns="0" rIns="0" bIns="0"/>
          <a:lstStyle>
            <a:lvl1pPr defTabSz="554805">
              <a:lnSpc>
                <a:spcPct val="100000"/>
              </a:lnSpc>
              <a:defRPr sz="2900" b="0" spc="0">
                <a:solidFill>
                  <a:srgbClr val="5E5E5E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标题文本</a:t>
            </a:r>
          </a:p>
        </p:txBody>
      </p:sp>
      <p:sp>
        <p:nvSpPr>
          <p:cNvPr id="1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31718" y="6380073"/>
            <a:ext cx="150683" cy="153888"/>
          </a:xfrm>
          <a:prstGeom prst="rect">
            <a:avLst/>
          </a:prstGeom>
        </p:spPr>
        <p:txBody>
          <a:bodyPr lIns="0" tIns="0" rIns="0" bIns="0" anchor="t"/>
          <a:lstStyle>
            <a:lvl1pPr algn="r" defTabSz="554805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3561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444.jpg" descr="444.jpg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-34650" y="-20513"/>
            <a:ext cx="12261300" cy="689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370200" y="6171689"/>
            <a:ext cx="367401" cy="369324"/>
          </a:xfrm>
          <a:prstGeom prst="rect">
            <a:avLst/>
          </a:prstGeom>
        </p:spPr>
        <p:txBody>
          <a:bodyPr lIns="91436" tIns="91436" rIns="91436" bIns="91436" anchor="ctr"/>
          <a:lstStyle>
            <a:lvl1pPr algn="r" defTabSz="457200"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519852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3"/>
            <a:ext cx="9144000" cy="2387601"/>
          </a:xfrm>
          <a:prstGeom prst="rect">
            <a:avLst/>
          </a:prstGeom>
        </p:spPr>
        <p:txBody>
          <a:bodyPr lIns="91436" tIns="91436" rIns="91436" bIns="91436" anchor="b"/>
          <a:lstStyle>
            <a:lvl1pPr algn="ctr" defTabSz="914400">
              <a:lnSpc>
                <a:spcPct val="90000"/>
              </a:lnSpc>
              <a:defRPr sz="6000" b="0" spc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0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</p:spPr>
        <p:txBody>
          <a:bodyPr lIns="91436" tIns="91436" rIns="91436" bIns="91436" numCol="1" spcCol="38100"/>
          <a:lstStyle>
            <a:lvl1pPr marL="0" indent="0" algn="ctr" defTabSz="914400"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914400"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914400"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914400"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914400"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986400" y="6354251"/>
            <a:ext cx="367401" cy="369324"/>
          </a:xfrm>
          <a:prstGeom prst="rect">
            <a:avLst/>
          </a:prstGeom>
        </p:spPr>
        <p:txBody>
          <a:bodyPr lIns="91436" tIns="91436" rIns="91436" bIns="91436" anchor="ctr"/>
          <a:lstStyle>
            <a:lvl1pPr algn="r" defTabSz="9144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3737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C7E08FE-52A6-EF83-230B-FB679536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6F2AC04-390C-C60F-C049-071FE3782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46135F3-C47A-3527-5ABD-34A85CB86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D683A05-8E76-B244-7B81-571C318E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97C4F89-E725-1240-0DBC-787EECA1A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42562C8-A582-2FD1-35AB-EE689819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04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BCEB236-D2D3-D15E-6631-A753C468A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C8BB8B3-5143-7912-310E-614CCFC7D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C32C3CB-03FA-8D73-EFB0-CA013F529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8112F546-DEBD-95C0-857E-2D4D59BDE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B131A9F6-140C-0E5D-39DD-31158CDB3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11AA9747-B578-B999-B9BA-C2F4B5C0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1E3527B8-1FFC-96BE-25E1-3D0DCADFF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B39536CA-BF70-68AD-BB92-427E1D96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73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819B940-8B55-AA04-5ED9-82694EE1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CA4133E-579C-9182-08D3-A59A9A93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D6D0B658-BF05-A618-E448-46F836658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B4C5E73-0160-60FD-5B47-15172DA3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397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6491022-3408-584C-F9A5-CCE516BE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9AF2114-7341-A8C2-9D69-62BD9F36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5BD4576-0FED-F02C-EAB6-7D7D5E77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DE13F01-CB7B-338D-C595-18F0D9BD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95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5F9B22B-5574-8A41-CBA4-5856DDE5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0755E432-DA57-D2E1-8E9B-6DE31201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D329F518-4064-17C5-6559-89B70FB6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AUTEL LOGO2.png" descr="AUTEL LOGO2.png">
            <a:extLst>
              <a:ext uri="{FF2B5EF4-FFF2-40B4-BE49-F238E27FC236}">
                <a16:creationId xmlns="" xmlns:a16="http://schemas.microsoft.com/office/drawing/2014/main" id="{E8C50D50-B90F-BA65-2648-6CA66A86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992" y="207544"/>
            <a:ext cx="1069228" cy="1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">
            <a:extLst>
              <a:ext uri="{FF2B5EF4-FFF2-40B4-BE49-F238E27FC236}">
                <a16:creationId xmlns="" xmlns:a16="http://schemas.microsoft.com/office/drawing/2014/main" id="{D680A01C-A853-9DC7-2672-BD4367255905}"/>
              </a:ext>
            </a:extLst>
          </p:cNvPr>
          <p:cNvSpPr/>
          <p:nvPr userDrawn="1"/>
        </p:nvSpPr>
        <p:spPr>
          <a:xfrm>
            <a:off x="5508" y="0"/>
            <a:ext cx="12186492" cy="673100"/>
          </a:xfrm>
          <a:prstGeom prst="rect">
            <a:avLst/>
          </a:prstGeom>
          <a:solidFill>
            <a:srgbClr val="009AD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9AD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" name="SKYFEND_反白 2.png">
            <a:extLst>
              <a:ext uri="{FF2B5EF4-FFF2-40B4-BE49-F238E27FC236}">
                <a16:creationId xmlns="" xmlns:a16="http://schemas.microsoft.com/office/drawing/2014/main" id="{A0D5443D-8AD7-E45F-F2C6-4CAE637402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5851" y="-28758"/>
            <a:ext cx="2378282" cy="7564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406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BE3150B-A348-8932-8293-D002EBEF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59DE09C-785A-7A15-7F34-E52305FA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4809CDC-89BF-89B5-D6D9-859D24562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22E6987-8E7C-4D38-C080-696E0148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47C22E0C-F8E4-7C20-72BC-A996F9738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67107E9-4817-49F5-D395-0E05F0BB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14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B5A7B28E-4411-027C-576F-8B67EDD7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A9E07B8-5196-F821-5DFB-263DC16ED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CA8781B-19B8-50F8-8211-68977CAB1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51E17-E127-4E25-9576-EAE7F75CC7A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6E3F87C-48BB-CE48-69A0-019AFE4BD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3226335-25A3-33C5-65BD-DEB559CB0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C37B8-02D9-4D80-B320-954561051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9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124252"/>
            <a:ext cx="10985500" cy="4128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826683" y="1371600"/>
            <a:ext cx="9753601" cy="752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6708"/>
            <a:ext cx="243656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04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ransition spd="med"/>
  <p:txStyles>
    <p:titleStyle>
      <a:lvl1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utterstock_1800564169.png" descr="shutterstock_1800564169.png"/>
          <p:cNvPicPr>
            <a:picLocks noChangeAspect="1"/>
          </p:cNvPicPr>
          <p:nvPr/>
        </p:nvPicPr>
        <p:blipFill>
          <a:blip r:embed="rId2"/>
          <a:srcRect l="6910" t="19267" r="10787" b="11707"/>
          <a:stretch>
            <a:fillRect/>
          </a:stretch>
        </p:blipFill>
        <p:spPr>
          <a:xfrm>
            <a:off x="7673685" y="533169"/>
            <a:ext cx="4528745" cy="253213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矩形"/>
          <p:cNvSpPr/>
          <p:nvPr/>
        </p:nvSpPr>
        <p:spPr>
          <a:xfrm>
            <a:off x="-11374" y="533169"/>
            <a:ext cx="7685233" cy="2532131"/>
          </a:xfrm>
          <a:prstGeom prst="rect">
            <a:avLst/>
          </a:prstGeom>
          <a:solidFill>
            <a:srgbClr val="009A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16" name="道通科技合作伙伴峰会汇报"/>
          <p:cNvSpPr txBox="1"/>
          <p:nvPr/>
        </p:nvSpPr>
        <p:spPr>
          <a:xfrm>
            <a:off x="3001228" y="4046788"/>
            <a:ext cx="651890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6000" b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 defTabSz="1219169" hangingPunct="0"/>
            <a:r>
              <a:rPr lang="zh-CN" altLang="en-US" sz="3000" kern="0" dirty="0"/>
              <a:t>第一代</a:t>
            </a:r>
            <a:r>
              <a:rPr lang="en-US" altLang="zh-CN" sz="3000" kern="0" dirty="0" smtClean="0"/>
              <a:t>GNSS</a:t>
            </a:r>
            <a:r>
              <a:rPr lang="zh-CN" altLang="en-US" sz="3000" kern="0" dirty="0" smtClean="0"/>
              <a:t>导航诱骗</a:t>
            </a:r>
            <a:r>
              <a:rPr lang="zh-CN" altLang="en-US" sz="3000" kern="0" dirty="0"/>
              <a:t>设备立项报告</a:t>
            </a:r>
            <a:endParaRPr sz="3000" kern="0" dirty="0"/>
          </a:p>
        </p:txBody>
      </p:sp>
      <p:sp>
        <p:nvSpPr>
          <p:cNvPr id="217" name="2021.08.18"/>
          <p:cNvSpPr txBox="1"/>
          <p:nvPr/>
        </p:nvSpPr>
        <p:spPr>
          <a:xfrm>
            <a:off x="5220795" y="4747567"/>
            <a:ext cx="2079773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 defTabSz="1219169" hangingPunct="0"/>
            <a:r>
              <a:rPr sz="1500" kern="0" dirty="0"/>
              <a:t>202</a:t>
            </a:r>
            <a:r>
              <a:rPr lang="en-US" sz="1500" kern="0" dirty="0"/>
              <a:t>3</a:t>
            </a:r>
            <a:r>
              <a:rPr sz="1500" kern="0" dirty="0"/>
              <a:t>.0</a:t>
            </a:r>
            <a:r>
              <a:rPr lang="en-US" sz="1500" kern="0" dirty="0"/>
              <a:t>6</a:t>
            </a:r>
            <a:r>
              <a:rPr sz="1500" kern="0" dirty="0"/>
              <a:t>.</a:t>
            </a:r>
            <a:r>
              <a:rPr lang="en-US" sz="1500" kern="0" dirty="0"/>
              <a:t>23</a:t>
            </a:r>
            <a:endParaRPr sz="1500" kern="0" dirty="0"/>
          </a:p>
        </p:txBody>
      </p:sp>
      <p:sp>
        <p:nvSpPr>
          <p:cNvPr id="218" name="矩形"/>
          <p:cNvSpPr/>
          <p:nvPr/>
        </p:nvSpPr>
        <p:spPr>
          <a:xfrm>
            <a:off x="7679760" y="533135"/>
            <a:ext cx="4436041" cy="2532131"/>
          </a:xfrm>
          <a:prstGeom prst="rect">
            <a:avLst/>
          </a:prstGeom>
          <a:solidFill>
            <a:srgbClr val="000000">
              <a:alpha val="43683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19" name="矩形"/>
          <p:cNvSpPr/>
          <p:nvPr/>
        </p:nvSpPr>
        <p:spPr>
          <a:xfrm>
            <a:off x="-16421" y="6653272"/>
            <a:ext cx="12218851" cy="228601"/>
          </a:xfrm>
          <a:prstGeom prst="rect">
            <a:avLst/>
          </a:prstGeom>
          <a:solidFill>
            <a:srgbClr val="009ADE"/>
          </a:solidFill>
          <a:ln w="25400">
            <a:solidFill>
              <a:schemeClr val="accent1"/>
            </a:solidFill>
          </a:ln>
        </p:spPr>
        <p:txBody>
          <a:bodyPr lIns="25400" tIns="25400" rIns="25400" bIns="25400" anchor="ctr"/>
          <a:lstStyle/>
          <a:p>
            <a:pPr algn="ctr" defTabSz="1219169" hangingPunct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 sz="1200" kern="0">
              <a:solidFill>
                <a:srgbClr val="5E5E5E"/>
              </a:solidFill>
              <a:latin typeface="Helvetica Neue"/>
              <a:sym typeface="Helvetica Neue"/>
            </a:endParaRPr>
          </a:p>
        </p:txBody>
      </p:sp>
      <p:pic>
        <p:nvPicPr>
          <p:cNvPr id="220" name="SKYFEND_反白 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0344" y="1394996"/>
            <a:ext cx="2541798" cy="808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AAF9CCD3-E1D1-88E6-28F3-BB811134D596}"/>
              </a:ext>
            </a:extLst>
          </p:cNvPr>
          <p:cNvSpPr txBox="1"/>
          <p:nvPr/>
        </p:nvSpPr>
        <p:spPr>
          <a:xfrm>
            <a:off x="89981" y="34205"/>
            <a:ext cx="609437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七、产品开发里程碑进度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6998247A-980B-679A-BFDB-5CBF3363B77F}"/>
              </a:ext>
            </a:extLst>
          </p:cNvPr>
          <p:cNvGrpSpPr/>
          <p:nvPr/>
        </p:nvGrpSpPr>
        <p:grpSpPr>
          <a:xfrm>
            <a:off x="131381" y="723609"/>
            <a:ext cx="11824807" cy="1491913"/>
            <a:chOff x="131380" y="1068329"/>
            <a:chExt cx="11824807" cy="1491913"/>
          </a:xfrm>
        </p:grpSpPr>
        <p:grpSp>
          <p:nvGrpSpPr>
            <p:cNvPr id="38" name="组合 37">
              <a:extLst>
                <a:ext uri="{FF2B5EF4-FFF2-40B4-BE49-F238E27FC236}">
                  <a16:creationId xmlns="" xmlns:a16="http://schemas.microsoft.com/office/drawing/2014/main" id="{DFBA8D48-3F7D-4BA5-A9DB-F69002063081}"/>
                </a:ext>
              </a:extLst>
            </p:cNvPr>
            <p:cNvGrpSpPr/>
            <p:nvPr/>
          </p:nvGrpSpPr>
          <p:grpSpPr>
            <a:xfrm>
              <a:off x="235810" y="1183840"/>
              <a:ext cx="11720377" cy="1376402"/>
              <a:chOff x="518660" y="983123"/>
              <a:chExt cx="11131198" cy="1611966"/>
            </a:xfrm>
          </p:grpSpPr>
          <p:cxnSp>
            <p:nvCxnSpPr>
              <p:cNvPr id="41" name="直接箭头连接符 40">
                <a:extLst>
                  <a:ext uri="{FF2B5EF4-FFF2-40B4-BE49-F238E27FC236}">
                    <a16:creationId xmlns="" xmlns:a16="http://schemas.microsoft.com/office/drawing/2014/main" id="{00223640-AC51-0CDC-A6E8-FA44E5CC5761}"/>
                  </a:ext>
                </a:extLst>
              </p:cNvPr>
              <p:cNvCxnSpPr/>
              <p:nvPr/>
            </p:nvCxnSpPr>
            <p:spPr>
              <a:xfrm flipV="1">
                <a:off x="518660" y="2039279"/>
                <a:ext cx="11131198" cy="24967"/>
              </a:xfrm>
              <a:prstGeom prst="straightConnector1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等腰三角形 42">
                <a:extLst>
                  <a:ext uri="{FF2B5EF4-FFF2-40B4-BE49-F238E27FC236}">
                    <a16:creationId xmlns="" xmlns:a16="http://schemas.microsoft.com/office/drawing/2014/main" id="{8E3938B5-61F4-6AA5-98C2-0E349D19C155}"/>
                  </a:ext>
                </a:extLst>
              </p:cNvPr>
              <p:cNvSpPr/>
              <p:nvPr/>
            </p:nvSpPr>
            <p:spPr>
              <a:xfrm>
                <a:off x="6445180" y="1781348"/>
                <a:ext cx="188800" cy="280583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="" xmlns:a16="http://schemas.microsoft.com/office/drawing/2014/main" id="{8ED1C986-24D7-BF25-BA6F-BB55EB7C83AA}"/>
                  </a:ext>
                </a:extLst>
              </p:cNvPr>
              <p:cNvSpPr/>
              <p:nvPr/>
            </p:nvSpPr>
            <p:spPr>
              <a:xfrm>
                <a:off x="1541704" y="1254980"/>
                <a:ext cx="516405" cy="36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立项</a:t>
                </a:r>
              </a:p>
            </p:txBody>
          </p:sp>
          <p:sp>
            <p:nvSpPr>
              <p:cNvPr id="45" name="等腰三角形 44">
                <a:extLst>
                  <a:ext uri="{FF2B5EF4-FFF2-40B4-BE49-F238E27FC236}">
                    <a16:creationId xmlns="" xmlns:a16="http://schemas.microsoft.com/office/drawing/2014/main" id="{BDFB704C-DD98-BF55-05D0-5659EF92098B}"/>
                  </a:ext>
                </a:extLst>
              </p:cNvPr>
              <p:cNvSpPr/>
              <p:nvPr/>
            </p:nvSpPr>
            <p:spPr>
              <a:xfrm>
                <a:off x="988111" y="1767459"/>
                <a:ext cx="188800" cy="280583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="" xmlns:a16="http://schemas.microsoft.com/office/drawing/2014/main" id="{DC57BBA5-7DF8-6D10-201E-065C5FE210C2}"/>
                  </a:ext>
                </a:extLst>
              </p:cNvPr>
              <p:cNvSpPr/>
              <p:nvPr/>
            </p:nvSpPr>
            <p:spPr>
              <a:xfrm>
                <a:off x="855945" y="2252211"/>
                <a:ext cx="493569" cy="324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6/16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="" xmlns:a16="http://schemas.microsoft.com/office/drawing/2014/main" id="{FDA86E9D-ABE4-ED9C-48F0-9E1A452050E7}"/>
                  </a:ext>
                </a:extLst>
              </p:cNvPr>
              <p:cNvSpPr/>
              <p:nvPr/>
            </p:nvSpPr>
            <p:spPr>
              <a:xfrm>
                <a:off x="2927228" y="1240295"/>
                <a:ext cx="1279139" cy="36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硬件选型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/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设计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="" xmlns:a16="http://schemas.microsoft.com/office/drawing/2014/main" id="{4556310C-D18E-15C2-ABF6-AA14F3B64DC2}"/>
                  </a:ext>
                </a:extLst>
              </p:cNvPr>
              <p:cNvSpPr/>
              <p:nvPr/>
            </p:nvSpPr>
            <p:spPr>
              <a:xfrm>
                <a:off x="4473338" y="1256213"/>
                <a:ext cx="510675" cy="360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TR3</a:t>
                </a:r>
              </a:p>
            </p:txBody>
          </p:sp>
          <p:sp>
            <p:nvSpPr>
              <p:cNvPr id="51" name="等腰三角形 50">
                <a:extLst>
                  <a:ext uri="{FF2B5EF4-FFF2-40B4-BE49-F238E27FC236}">
                    <a16:creationId xmlns="" xmlns:a16="http://schemas.microsoft.com/office/drawing/2014/main" id="{45400C1A-F812-E05F-82CD-0249DB512FCB}"/>
                  </a:ext>
                </a:extLst>
              </p:cNvPr>
              <p:cNvSpPr/>
              <p:nvPr/>
            </p:nvSpPr>
            <p:spPr>
              <a:xfrm>
                <a:off x="1688913" y="1737274"/>
                <a:ext cx="188800" cy="280583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2" name="等腰三角形 51">
                <a:extLst>
                  <a:ext uri="{FF2B5EF4-FFF2-40B4-BE49-F238E27FC236}">
                    <a16:creationId xmlns="" xmlns:a16="http://schemas.microsoft.com/office/drawing/2014/main" id="{C56CFDCD-3D99-12F1-16C6-34AF9320F539}"/>
                  </a:ext>
                </a:extLst>
              </p:cNvPr>
              <p:cNvSpPr/>
              <p:nvPr/>
            </p:nvSpPr>
            <p:spPr>
              <a:xfrm>
                <a:off x="4620703" y="1778831"/>
                <a:ext cx="188800" cy="280583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4" name="等腰三角形 53">
                <a:extLst>
                  <a:ext uri="{FF2B5EF4-FFF2-40B4-BE49-F238E27FC236}">
                    <a16:creationId xmlns="" xmlns:a16="http://schemas.microsoft.com/office/drawing/2014/main" id="{F7BC3E7B-3A38-C58B-9860-2BF24ED9CAF6}"/>
                  </a:ext>
                </a:extLst>
              </p:cNvPr>
              <p:cNvSpPr/>
              <p:nvPr/>
            </p:nvSpPr>
            <p:spPr>
              <a:xfrm>
                <a:off x="7522222" y="1770463"/>
                <a:ext cx="188800" cy="280583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="" xmlns:a16="http://schemas.microsoft.com/office/drawing/2014/main" id="{5FB1D9EA-0B08-EE0F-DF83-D72F70DF3D40}"/>
                  </a:ext>
                </a:extLst>
              </p:cNvPr>
              <p:cNvSpPr/>
              <p:nvPr/>
            </p:nvSpPr>
            <p:spPr>
              <a:xfrm>
                <a:off x="6297362" y="1269852"/>
                <a:ext cx="484435" cy="36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TR4</a:t>
                </a: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="" xmlns:a16="http://schemas.microsoft.com/office/drawing/2014/main" id="{4C2F0F5D-1698-E235-BB75-3ACFCD06CDD5}"/>
                  </a:ext>
                </a:extLst>
              </p:cNvPr>
              <p:cNvSpPr/>
              <p:nvPr/>
            </p:nvSpPr>
            <p:spPr>
              <a:xfrm>
                <a:off x="1532177" y="2249968"/>
                <a:ext cx="493569" cy="324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6/23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="" xmlns:a16="http://schemas.microsoft.com/office/drawing/2014/main" id="{A64C36E2-1906-24BD-87C3-EB7C5EB78E87}"/>
                  </a:ext>
                </a:extLst>
              </p:cNvPr>
              <p:cNvSpPr/>
              <p:nvPr/>
            </p:nvSpPr>
            <p:spPr>
              <a:xfrm>
                <a:off x="4436265" y="2258029"/>
                <a:ext cx="493569" cy="324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8/31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="" xmlns:a16="http://schemas.microsoft.com/office/drawing/2014/main" id="{B896E742-A5C3-8EAB-95A7-B3E9AF6BCB24}"/>
                  </a:ext>
                </a:extLst>
              </p:cNvPr>
              <p:cNvSpPr/>
              <p:nvPr/>
            </p:nvSpPr>
            <p:spPr>
              <a:xfrm>
                <a:off x="7368384" y="2270683"/>
                <a:ext cx="578825" cy="324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12/31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="" xmlns:a16="http://schemas.microsoft.com/office/drawing/2014/main" id="{B3ABDA3B-7091-F0B1-9B3D-AD59A945359F}"/>
                  </a:ext>
                </a:extLst>
              </p:cNvPr>
              <p:cNvSpPr/>
              <p:nvPr/>
            </p:nvSpPr>
            <p:spPr>
              <a:xfrm>
                <a:off x="8566980" y="1294774"/>
                <a:ext cx="1337014" cy="360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小批量试产</a:t>
                </a:r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="" xmlns:a16="http://schemas.microsoft.com/office/drawing/2014/main" id="{EB71D1CC-0A50-CB10-C02B-3603AF5F571C}"/>
                  </a:ext>
                </a:extLst>
              </p:cNvPr>
              <p:cNvSpPr/>
              <p:nvPr/>
            </p:nvSpPr>
            <p:spPr>
              <a:xfrm>
                <a:off x="9159768" y="1778832"/>
                <a:ext cx="186931" cy="280583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="" xmlns:a16="http://schemas.microsoft.com/office/drawing/2014/main" id="{A621301C-596D-3ABD-F18F-5661290D7B52}"/>
                  </a:ext>
                </a:extLst>
              </p:cNvPr>
              <p:cNvSpPr/>
              <p:nvPr/>
            </p:nvSpPr>
            <p:spPr>
              <a:xfrm>
                <a:off x="8988702" y="2243543"/>
                <a:ext cx="493569" cy="324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1/30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89C29174-388A-6527-8663-AC0DC4021130}"/>
                  </a:ext>
                </a:extLst>
              </p:cNvPr>
              <p:cNvSpPr/>
              <p:nvPr/>
            </p:nvSpPr>
            <p:spPr>
              <a:xfrm>
                <a:off x="6769926" y="983123"/>
                <a:ext cx="1879896" cy="612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功能调试及性能优化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自研板卡研发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="" xmlns:a16="http://schemas.microsoft.com/office/drawing/2014/main" id="{B7608BDC-7A06-7CB3-F23E-625A4B683496}"/>
                  </a:ext>
                </a:extLst>
              </p:cNvPr>
              <p:cNvSpPr/>
              <p:nvPr/>
            </p:nvSpPr>
            <p:spPr>
              <a:xfrm>
                <a:off x="2113616" y="1143535"/>
                <a:ext cx="857427" cy="61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技术方案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确定</a:t>
                </a:r>
              </a:p>
            </p:txBody>
          </p:sp>
          <p:sp>
            <p:nvSpPr>
              <p:cNvPr id="6" name="等腰三角形 5">
                <a:extLst>
                  <a:ext uri="{FF2B5EF4-FFF2-40B4-BE49-F238E27FC236}">
                    <a16:creationId xmlns="" xmlns:a16="http://schemas.microsoft.com/office/drawing/2014/main" id="{D57FE44E-855B-4DC0-9599-0C5E97174444}"/>
                  </a:ext>
                </a:extLst>
              </p:cNvPr>
              <p:cNvSpPr/>
              <p:nvPr/>
            </p:nvSpPr>
            <p:spPr>
              <a:xfrm>
                <a:off x="2454051" y="1737274"/>
                <a:ext cx="188800" cy="280583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id="{2A1B981F-7E0C-1E1D-0DEA-345A2C9A6634}"/>
                  </a:ext>
                </a:extLst>
              </p:cNvPr>
              <p:cNvSpPr/>
              <p:nvPr/>
            </p:nvSpPr>
            <p:spPr>
              <a:xfrm>
                <a:off x="2288521" y="2249968"/>
                <a:ext cx="493569" cy="324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6/24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id="{ECE960BD-3DA3-2973-BC6C-92CE083A8660}"/>
                  </a:ext>
                </a:extLst>
              </p:cNvPr>
              <p:cNvSpPr/>
              <p:nvPr/>
            </p:nvSpPr>
            <p:spPr>
              <a:xfrm>
                <a:off x="3265063" y="2251699"/>
                <a:ext cx="493569" cy="324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7/31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="" xmlns:a16="http://schemas.microsoft.com/office/drawing/2014/main" id="{D19724C4-DA39-E76E-0C9A-7931C1F19B73}"/>
                  </a:ext>
                </a:extLst>
              </p:cNvPr>
              <p:cNvSpPr/>
              <p:nvPr/>
            </p:nvSpPr>
            <p:spPr>
              <a:xfrm>
                <a:off x="3417448" y="1747985"/>
                <a:ext cx="188800" cy="280583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id="{70C50242-2A9B-3D5C-3DB6-A3515FBDF94A}"/>
                  </a:ext>
                </a:extLst>
              </p:cNvPr>
              <p:cNvSpPr/>
              <p:nvPr/>
            </p:nvSpPr>
            <p:spPr>
              <a:xfrm>
                <a:off x="10272472" y="2243543"/>
                <a:ext cx="493569" cy="324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2/28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="" xmlns:a16="http://schemas.microsoft.com/office/drawing/2014/main" id="{3517D456-3FBA-457E-F6E6-E45C76EB589B}"/>
                  </a:ext>
                </a:extLst>
              </p:cNvPr>
              <p:cNvSpPr/>
              <p:nvPr/>
            </p:nvSpPr>
            <p:spPr>
              <a:xfrm>
                <a:off x="9843394" y="1302060"/>
                <a:ext cx="1337014" cy="360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产品上市</a:t>
                </a:r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="" xmlns:a16="http://schemas.microsoft.com/office/drawing/2014/main" id="{1408D569-4242-1C95-68E0-DAB6A9960D77}"/>
                  </a:ext>
                </a:extLst>
              </p:cNvPr>
              <p:cNvSpPr/>
              <p:nvPr/>
            </p:nvSpPr>
            <p:spPr>
              <a:xfrm>
                <a:off x="10436181" y="1765322"/>
                <a:ext cx="186931" cy="280583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="" xmlns:a16="http://schemas.microsoft.com/office/drawing/2014/main" id="{5D797613-3F27-CE24-A09D-A5890D0E7AE2}"/>
                </a:ext>
              </a:extLst>
            </p:cNvPr>
            <p:cNvSpPr/>
            <p:nvPr/>
          </p:nvSpPr>
          <p:spPr>
            <a:xfrm>
              <a:off x="351748" y="1422315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产品预研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="" xmlns:a16="http://schemas.microsoft.com/office/drawing/2014/main" id="{032BBC4D-A9E0-1240-3699-EFC7AA6178C9}"/>
                </a:ext>
              </a:extLst>
            </p:cNvPr>
            <p:cNvSpPr/>
            <p:nvPr/>
          </p:nvSpPr>
          <p:spPr>
            <a:xfrm>
              <a:off x="6336855" y="2267469"/>
              <a:ext cx="5196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9/31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B8936232-64FA-FB74-3A57-1674A9DCBB19}"/>
                </a:ext>
              </a:extLst>
            </p:cNvPr>
            <p:cNvSpPr/>
            <p:nvPr/>
          </p:nvSpPr>
          <p:spPr>
            <a:xfrm>
              <a:off x="131380" y="1068329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第一版纯自研产品</a:t>
              </a:r>
            </a:p>
          </p:txBody>
        </p:sp>
      </p:grpSp>
      <p:graphicFrame>
        <p:nvGraphicFramePr>
          <p:cNvPr id="64" name="表格 63">
            <a:extLst>
              <a:ext uri="{FF2B5EF4-FFF2-40B4-BE49-F238E27FC236}">
                <a16:creationId xmlns="" xmlns:a16="http://schemas.microsoft.com/office/drawing/2014/main" id="{17853171-D2A5-7FB3-2ED7-C6F360A7466F}"/>
              </a:ext>
            </a:extLst>
          </p:cNvPr>
          <p:cNvGraphicFramePr>
            <a:graphicFrameLocks noGrp="1"/>
          </p:cNvGraphicFramePr>
          <p:nvPr/>
        </p:nvGraphicFramePr>
        <p:xfrm>
          <a:off x="330614" y="2717154"/>
          <a:ext cx="11200149" cy="401211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53807">
                  <a:extLst>
                    <a:ext uri="{9D8B030D-6E8A-4147-A177-3AD203B41FA5}">
                      <a16:colId xmlns="" xmlns:a16="http://schemas.microsoft.com/office/drawing/2014/main" val="3385925367"/>
                    </a:ext>
                  </a:extLst>
                </a:gridCol>
                <a:gridCol w="35479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9632">
                  <a:extLst>
                    <a:ext uri="{9D8B030D-6E8A-4147-A177-3AD203B41FA5}">
                      <a16:colId xmlns="" xmlns:a16="http://schemas.microsoft.com/office/drawing/2014/main" val="3491350890"/>
                    </a:ext>
                  </a:extLst>
                </a:gridCol>
                <a:gridCol w="20987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7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阶段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节点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交付物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验收标准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完成计划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6169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立项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立项报告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立项报告汇报通过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2023/6/23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7487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技术方案选定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关键硬件选型、产品规格说明书、系统设计说明书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产品需求、系统方案及硬件方案确定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2023/6/24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70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硬件选型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设计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硬件设计说明书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完成除模拟器板卡以外其他硬件的设计及选型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2023/7/31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75431418"/>
                  </a:ext>
                </a:extLst>
              </a:tr>
              <a:tr h="327061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自研板卡研发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具备四个频点诱骗功能的自研板卡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核心自研板卡研发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2023/12/31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7059562"/>
                  </a:ext>
                </a:extLst>
              </a:tr>
              <a:tr h="316169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第一版纯自研产品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及结构设计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第一版纯自研产品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设计及结构设计汇报通过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2023/8/31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7487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第一代自研导航诱骗产品工程样机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产品主要核心竞争力功能达成，导航诱骗可稳定实现对御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、御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机型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1km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内的诱骗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2023/9/31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7487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功能调试及性能优化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自研导航诱骗产品可实现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5km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距离内诱骗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自研导航诱骗产品可实现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5km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距离内诱骗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2023/12/31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8340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小批量试产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DVT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验证可小批量试产的导航诱骗产品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产品设计的主要功能全部实现并达到标准要求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2024/1/30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7072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产品上市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PTV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验证可上市的导航诱骗产品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量产工艺优化，缺陷整改满足批量试产要求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2024/2/28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14568937"/>
                  </a:ext>
                </a:extLst>
              </a:tr>
            </a:tbl>
          </a:graphicData>
        </a:graphic>
      </p:graphicFrame>
      <p:sp>
        <p:nvSpPr>
          <p:cNvPr id="68" name="左大括号 67">
            <a:extLst>
              <a:ext uri="{FF2B5EF4-FFF2-40B4-BE49-F238E27FC236}">
                <a16:creationId xmlns="" xmlns:a16="http://schemas.microsoft.com/office/drawing/2014/main" id="{A517E416-86B9-26EB-15F9-D9780FA2DBEA}"/>
              </a:ext>
            </a:extLst>
          </p:cNvPr>
          <p:cNvSpPr/>
          <p:nvPr/>
        </p:nvSpPr>
        <p:spPr>
          <a:xfrm rot="16200000">
            <a:off x="5326631" y="1241490"/>
            <a:ext cx="276998" cy="2208699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="" xmlns:a16="http://schemas.microsoft.com/office/drawing/2014/main" id="{CC94A348-AE2D-76C0-D08B-BBBFAC0822B6}"/>
              </a:ext>
            </a:extLst>
          </p:cNvPr>
          <p:cNvSpPr txBox="1"/>
          <p:nvPr/>
        </p:nvSpPr>
        <p:spPr>
          <a:xfrm>
            <a:off x="5243284" y="2434534"/>
            <a:ext cx="58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EVT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="" xmlns:a16="http://schemas.microsoft.com/office/drawing/2014/main" id="{AD9C2925-F6A6-DF53-11A8-9B6AECF0A0A3}"/>
              </a:ext>
            </a:extLst>
          </p:cNvPr>
          <p:cNvSpPr txBox="1"/>
          <p:nvPr/>
        </p:nvSpPr>
        <p:spPr>
          <a:xfrm>
            <a:off x="7466868" y="2434534"/>
            <a:ext cx="727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DVT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="" xmlns:a16="http://schemas.microsoft.com/office/drawing/2014/main" id="{30ECA69C-1739-ED73-3805-EED8ECBB4AD2}"/>
              </a:ext>
            </a:extLst>
          </p:cNvPr>
          <p:cNvSpPr/>
          <p:nvPr/>
        </p:nvSpPr>
        <p:spPr>
          <a:xfrm rot="16200000">
            <a:off x="7623713" y="2061631"/>
            <a:ext cx="276999" cy="590688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0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2C7B172-6658-6B31-7812-6EC495F955D5}"/>
              </a:ext>
            </a:extLst>
          </p:cNvPr>
          <p:cNvSpPr/>
          <p:nvPr/>
        </p:nvSpPr>
        <p:spPr>
          <a:xfrm>
            <a:off x="-275673" y="812800"/>
            <a:ext cx="6094379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Font typeface="Wingdings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建议批准导航诱骗项目立项申请，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PDT/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版本开发团队任命建议及人员需求如下：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华文细黑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1.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第一版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R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国展会产品（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GNSS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模拟器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+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自研结构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/ID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）共计需求人数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15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人，已就绪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15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人，部分工程师可复用于其他项目，无需补充额外人力。</a:t>
            </a:r>
            <a:endParaRPr lang="en-US" altLang="zh-CN" sz="1400" dirty="0">
              <a:solidFill>
                <a:srgbClr val="009AD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细黑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</a:pPr>
            <a:endParaRPr lang="en-US" altLang="zh-CN" sz="1400" dirty="0">
              <a:solidFill>
                <a:srgbClr val="009AD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细黑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Font typeface="Wingdings" charset="0"/>
              <a:buNone/>
            </a:pP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2.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第二版自研产品（供应商板卡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+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自研硬件）共计需求人数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18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人，需补充天线射频工程师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1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人、硬件工程师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1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人、软件开发工程师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1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人、嵌入式软件开发工程师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1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人，可从其他项目进行抽调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/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借用，暂无需额外补充人力。</a:t>
            </a:r>
            <a:endParaRPr lang="en-US" altLang="zh-CN" sz="1400" dirty="0">
              <a:solidFill>
                <a:srgbClr val="009AD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细黑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Font typeface="Wingdings" charset="0"/>
              <a:buNone/>
            </a:pPr>
            <a:endParaRPr lang="en-US" altLang="zh-CN" sz="1400" dirty="0">
              <a:solidFill>
                <a:srgbClr val="009AD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细黑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Font typeface="Wingdings" charset="0"/>
              <a:buNone/>
            </a:pP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3.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第三版自研产品（自研导航诱骗产品）共计需求人数</a:t>
            </a:r>
            <a:r>
              <a:rPr lang="en-US" altLang="zh-CN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18</a:t>
            </a:r>
            <a:r>
              <a:rPr lang="zh-CN" altLang="en-US" sz="1400" dirty="0">
                <a:solidFill>
                  <a:srgbClr val="009A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/>
              </a:rPr>
              <a:t>人，同上。</a:t>
            </a:r>
            <a:endParaRPr lang="en-US" altLang="zh-CN" sz="1400" dirty="0">
              <a:solidFill>
                <a:srgbClr val="009AD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细黑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Font typeface="Wingdings" charset="0"/>
              <a:buNone/>
            </a:pPr>
            <a:endParaRPr lang="en-US" altLang="zh-CN" b="1" dirty="0">
              <a:solidFill>
                <a:srgbClr val="009ADE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E170EEBC-BCDF-676C-1BDC-81FFF4AA8AB7}"/>
              </a:ext>
            </a:extLst>
          </p:cNvPr>
          <p:cNvSpPr txBox="1"/>
          <p:nvPr/>
        </p:nvSpPr>
        <p:spPr>
          <a:xfrm>
            <a:off x="89981" y="34205"/>
            <a:ext cx="609437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八、决策建议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="" xmlns:a16="http://schemas.microsoft.com/office/drawing/2014/main" id="{6D53D9AF-906C-B2CC-8B5B-120257E9B92F}"/>
              </a:ext>
            </a:extLst>
          </p:cNvPr>
          <p:cNvGraphicFramePr>
            <a:graphicFrameLocks noGrp="1"/>
          </p:cNvGraphicFramePr>
          <p:nvPr/>
        </p:nvGraphicFramePr>
        <p:xfrm>
          <a:off x="6184359" y="802641"/>
          <a:ext cx="5770881" cy="572328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90671">
                  <a:extLst>
                    <a:ext uri="{9D8B030D-6E8A-4147-A177-3AD203B41FA5}">
                      <a16:colId xmlns="" xmlns:a16="http://schemas.microsoft.com/office/drawing/2014/main" val="1516898094"/>
                    </a:ext>
                  </a:extLst>
                </a:gridCol>
                <a:gridCol w="1916530">
                  <a:extLst>
                    <a:ext uri="{9D8B030D-6E8A-4147-A177-3AD203B41FA5}">
                      <a16:colId xmlns="" xmlns:a16="http://schemas.microsoft.com/office/drawing/2014/main" val="3717554907"/>
                    </a:ext>
                  </a:extLst>
                </a:gridCol>
                <a:gridCol w="461322">
                  <a:extLst>
                    <a:ext uri="{9D8B030D-6E8A-4147-A177-3AD203B41FA5}">
                      <a16:colId xmlns="" xmlns:a16="http://schemas.microsoft.com/office/drawing/2014/main" val="3469628374"/>
                    </a:ext>
                  </a:extLst>
                </a:gridCol>
                <a:gridCol w="1454730">
                  <a:extLst>
                    <a:ext uri="{9D8B030D-6E8A-4147-A177-3AD203B41FA5}">
                      <a16:colId xmlns="" xmlns:a16="http://schemas.microsoft.com/office/drawing/2014/main" val="825376795"/>
                    </a:ext>
                  </a:extLst>
                </a:gridCol>
                <a:gridCol w="947628">
                  <a:extLst>
                    <a:ext uri="{9D8B030D-6E8A-4147-A177-3AD203B41FA5}">
                      <a16:colId xmlns="" xmlns:a16="http://schemas.microsoft.com/office/drawing/2014/main" val="46267642"/>
                    </a:ext>
                  </a:extLst>
                </a:gridCol>
              </a:tblGrid>
              <a:tr h="326333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导航诱骗项目组成员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2321460"/>
                  </a:ext>
                </a:extLst>
              </a:tr>
              <a:tr h="4053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总需求：</a:t>
                      </a:r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人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已就绪：</a:t>
                      </a:r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人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待补充：</a:t>
                      </a:r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人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1904969936"/>
                  </a:ext>
                </a:extLst>
              </a:tr>
              <a:tr h="280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No.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岗位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需求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名单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待补充人力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3515116155"/>
                  </a:ext>
                </a:extLst>
              </a:tr>
              <a:tr h="280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产品负责人</a:t>
                      </a:r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系统工程师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刘愿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3766147453"/>
                  </a:ext>
                </a:extLst>
              </a:tr>
              <a:tr h="280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项目经理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胡俊杰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1962761220"/>
                  </a:ext>
                </a:extLst>
              </a:tr>
              <a:tr h="280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产品经理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李昱良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1079379742"/>
                  </a:ext>
                </a:extLst>
              </a:tr>
              <a:tr h="553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导航诱骗专家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朱永辉</a:t>
                      </a:r>
                      <a:endParaRPr lang="en-US" altLang="zh-CN" sz="1200" b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孙东</a:t>
                      </a:r>
                      <a:endParaRPr lang="en-US" altLang="zh-CN" sz="1200" b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2306239687"/>
                  </a:ext>
                </a:extLst>
              </a:tr>
              <a:tr h="553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硬件工程师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殷明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张冲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1735815709"/>
                  </a:ext>
                </a:extLst>
              </a:tr>
              <a:tr h="280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结构工程师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靳洪胜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1344591963"/>
                  </a:ext>
                </a:extLst>
              </a:tr>
              <a:tr h="2726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工业设计工程师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王亚东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3058841306"/>
                  </a:ext>
                </a:extLst>
              </a:tr>
              <a:tr h="405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FPGA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工程师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杜维忠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3535510804"/>
                  </a:ext>
                </a:extLst>
              </a:tr>
              <a:tr h="405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嵌入式软件开发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陈安东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3925205300"/>
                  </a:ext>
                </a:extLst>
              </a:tr>
              <a:tr h="280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软件开发工程师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朱昆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1385312332"/>
                  </a:ext>
                </a:extLst>
              </a:tr>
              <a:tr h="280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算法开发工程师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余珊珊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553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测试工程师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梁海丰</a:t>
                      </a:r>
                      <a:endParaRPr lang="en-US" altLang="zh-CN" sz="1200" b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周均勇</a:t>
                      </a: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="" xmlns:a16="http://schemas.microsoft.com/office/drawing/2014/main" val="968924093"/>
                  </a:ext>
                </a:extLst>
              </a:tr>
              <a:tr h="280829">
                <a:tc gridSpan="5"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2023.06.14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26" marR="5226" marT="5226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0953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01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矩形"/>
          <p:cNvSpPr/>
          <p:nvPr/>
        </p:nvSpPr>
        <p:spPr>
          <a:xfrm>
            <a:off x="-12700" y="0"/>
            <a:ext cx="12217400" cy="6858000"/>
          </a:xfrm>
          <a:prstGeom prst="rect">
            <a:avLst/>
          </a:prstGeom>
          <a:solidFill>
            <a:srgbClr val="009ADE"/>
          </a:solidFill>
          <a:ln w="25400">
            <a:solidFill>
              <a:schemeClr val="accent1"/>
            </a:solidFill>
          </a:ln>
        </p:spPr>
        <p:txBody>
          <a:bodyPr lIns="25400" tIns="25400" rIns="25400" bIns="25400" anchor="ctr"/>
          <a:lstStyle/>
          <a:p>
            <a:pPr algn="ctr" defTabSz="1219169" hangingPunct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 sz="1200" kern="0">
              <a:solidFill>
                <a:srgbClr val="5E5E5E"/>
              </a:solidFill>
              <a:latin typeface="Helvetica Neue"/>
              <a:sym typeface="Helvetica Neue"/>
            </a:endParaRPr>
          </a:p>
        </p:txBody>
      </p:sp>
      <p:sp>
        <p:nvSpPr>
          <p:cNvPr id="341" name="文本框 7"/>
          <p:cNvSpPr txBox="1"/>
          <p:nvPr/>
        </p:nvSpPr>
        <p:spPr>
          <a:xfrm>
            <a:off x="4410735" y="2826354"/>
            <a:ext cx="3788854" cy="677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828800">
              <a:defRPr sz="7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defTabSz="914400" hangingPunct="0"/>
            <a:r>
              <a:rPr sz="3800" kern="0"/>
              <a:t>THANK YOU 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="" xmlns:a16="http://schemas.microsoft.com/office/drawing/2014/main" id="{1D4A8838-7265-18C4-0141-30CFBC392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27031"/>
              </p:ext>
            </p:extLst>
          </p:nvPr>
        </p:nvGraphicFramePr>
        <p:xfrm>
          <a:off x="1955540" y="2107480"/>
          <a:ext cx="8280920" cy="2643039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4140460">
                  <a:extLst>
                    <a:ext uri="{9D8B030D-6E8A-4147-A177-3AD203B41FA5}">
                      <a16:colId xmlns="" xmlns:a16="http://schemas.microsoft.com/office/drawing/2014/main" val="1888040002"/>
                    </a:ext>
                  </a:extLst>
                </a:gridCol>
                <a:gridCol w="4140460">
                  <a:extLst>
                    <a:ext uri="{9D8B030D-6E8A-4147-A177-3AD203B41FA5}">
                      <a16:colId xmlns="" xmlns:a16="http://schemas.microsoft.com/office/drawing/2014/main" val="371561783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一、 项目背景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五、 产品应用竞争力分析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03123106"/>
                  </a:ext>
                </a:extLst>
              </a:tr>
              <a:tr h="7789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二、 产品路标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六、 关键技术准备度分析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52090529"/>
                  </a:ext>
                </a:extLst>
              </a:tr>
              <a:tr h="6440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三、 市场机会分析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七、 </a:t>
                      </a:r>
                      <a:r>
                        <a:rPr lang="en-US" altLang="zh-CN" sz="1800" b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产品开发里程碑进度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10733297"/>
                  </a:ext>
                </a:extLst>
              </a:tr>
              <a:tr h="6440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四、 客户应用场景分析</a:t>
                      </a:r>
                      <a:endParaRPr lang="en-US" altLang="zh-CN" sz="1800" b="0" u="none" strike="noStrike" kern="1200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八、 决策建议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21928938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991754F-D668-9587-5C9D-A32AE7DD241E}"/>
              </a:ext>
            </a:extLst>
          </p:cNvPr>
          <p:cNvSpPr/>
          <p:nvPr/>
        </p:nvSpPr>
        <p:spPr>
          <a:xfrm>
            <a:off x="142485" y="34725"/>
            <a:ext cx="1008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  <p:extLst>
      <p:ext uri="{BB962C8B-B14F-4D97-AF65-F5344CB8AC3E}">
        <p14:creationId xmlns:p14="http://schemas.microsoft.com/office/powerpoint/2010/main" val="32645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B259BF1-3667-A650-C270-D82F7327E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8" b="11800"/>
          <a:stretch/>
        </p:blipFill>
        <p:spPr>
          <a:xfrm>
            <a:off x="6165815" y="1010253"/>
            <a:ext cx="5171440" cy="28517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E465323-461B-2288-8F78-35D6495A9FC2}"/>
              </a:ext>
            </a:extLst>
          </p:cNvPr>
          <p:cNvSpPr/>
          <p:nvPr/>
        </p:nvSpPr>
        <p:spPr>
          <a:xfrm>
            <a:off x="0" y="23150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一、项目背景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39E84864-9768-01AB-EC1B-05EC00361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93116"/>
              </p:ext>
            </p:extLst>
          </p:nvPr>
        </p:nvGraphicFramePr>
        <p:xfrm>
          <a:off x="678110" y="630509"/>
          <a:ext cx="10802120" cy="6083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060">
                  <a:extLst>
                    <a:ext uri="{9D8B030D-6E8A-4147-A177-3AD203B41FA5}">
                      <a16:colId xmlns="" xmlns:a16="http://schemas.microsoft.com/office/drawing/2014/main" val="1457894171"/>
                    </a:ext>
                  </a:extLst>
                </a:gridCol>
                <a:gridCol w="5401060">
                  <a:extLst>
                    <a:ext uri="{9D8B030D-6E8A-4147-A177-3AD203B41FA5}">
                      <a16:colId xmlns="" xmlns:a16="http://schemas.microsoft.com/office/drawing/2014/main" val="3276604353"/>
                    </a:ext>
                  </a:extLst>
                </a:gridCol>
              </a:tblGrid>
              <a:tr h="3699710">
                <a:tc>
                  <a:txBody>
                    <a:bodyPr/>
                    <a:lstStyle/>
                    <a:p>
                      <a:pPr marL="48895">
                        <a:lnSpc>
                          <a:spcPts val="274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1</a:t>
                      </a:r>
                      <a:r>
                        <a:rPr lang="zh-CN" altLang="en-US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、</a:t>
                      </a:r>
                      <a:r>
                        <a:rPr lang="zh-CN" altLang="zh-CN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建议产品</a:t>
                      </a:r>
                      <a:endParaRPr lang="en-US" altLang="zh-CN" sz="1800" i="0" kern="100" spc="-5" dirty="0">
                        <a:ln>
                          <a:solidFill>
                            <a:srgbClr val="009ADE"/>
                          </a:solidFill>
                        </a:ln>
                        <a:solidFill>
                          <a:srgbClr val="34C7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lvl="0" algn="ctr" eaLnBrk="1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zh-CN" sz="1400" b="0" i="0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lvl="0" algn="l" eaLnBrk="1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1400" b="1" i="0" kern="100" dirty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一款针对低慢小特点无人机的</a:t>
                      </a:r>
                      <a:r>
                        <a:rPr lang="en-US" altLang="zh-CN" sz="1400" b="1" i="0" kern="100" dirty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GNSS</a:t>
                      </a:r>
                      <a:r>
                        <a:rPr lang="zh-CN" altLang="en-US" sz="1400" b="1" i="0" kern="100" dirty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导航诱骗设备</a:t>
                      </a:r>
                      <a:r>
                        <a:rPr lang="zh-CN" altLang="en-US" sz="1400" b="1" i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，</a:t>
                      </a:r>
                      <a:r>
                        <a:rPr lang="zh-CN" altLang="en-US" sz="1400" b="0" i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可发射民用卫星导航信号</a:t>
                      </a:r>
                      <a:r>
                        <a:rPr lang="zh-CN" altLang="en-US" sz="1400" b="0" i="0" kern="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。</a:t>
                      </a:r>
                      <a:endParaRPr lang="en-US" altLang="zh-CN" sz="1400" b="0" i="0" kern="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lvl="0" algn="l" eaLnBrk="1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zh-CN" sz="1400" b="0" i="0" kern="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lvl="0" algn="l" eaLnBrk="1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1400" b="0" i="0" kern="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具有</a:t>
                      </a:r>
                      <a:r>
                        <a:rPr lang="zh-CN" altLang="en-US" sz="1400" b="1" i="0" kern="100" dirty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频点覆盖全面</a:t>
                      </a:r>
                      <a:r>
                        <a:rPr lang="zh-CN" altLang="en-US" sz="1400" b="0" i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、时间同步和诱骗位置模拟</a:t>
                      </a:r>
                      <a:r>
                        <a:rPr lang="zh-CN" altLang="en-US" sz="1400" b="1" i="0" kern="100" dirty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精度高</a:t>
                      </a:r>
                      <a:r>
                        <a:rPr lang="zh-CN" altLang="en-US" sz="1400" b="0" i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等特点</a:t>
                      </a:r>
                      <a:r>
                        <a:rPr lang="zh-CN" altLang="en-US" sz="1400" b="0" i="0" kern="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。</a:t>
                      </a:r>
                      <a:endParaRPr lang="en-US" altLang="zh-CN" sz="1400" b="0" i="0" kern="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lvl="0" algn="l" eaLnBrk="1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zh-CN" sz="1400" b="0" i="0" kern="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lvl="0" algn="l" eaLnBrk="1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1400" b="0" i="0" kern="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可</a:t>
                      </a:r>
                      <a:r>
                        <a:rPr lang="zh-CN" altLang="en-US" sz="1400" b="0" i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快速对无人机实施</a:t>
                      </a:r>
                      <a:r>
                        <a:rPr lang="zh-CN" altLang="en-US" sz="1400" b="1" i="0" kern="100" dirty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区域拒止、定向驱离和定点诱骗</a:t>
                      </a:r>
                      <a:r>
                        <a:rPr lang="zh-CN" altLang="en-US" sz="1400" b="0" i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等功能，解决商用低慢小无人机在敏感区域的禁飞管控问题。</a:t>
                      </a:r>
                      <a:endParaRPr lang="en-US" altLang="zh-CN" sz="1400" b="0" i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8895" algn="l" defTabSz="914400" rtl="0" eaLnBrk="1" latinLnBrk="0" hangingPunct="1">
                        <a:lnSpc>
                          <a:spcPts val="274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2</a:t>
                      </a:r>
                      <a:r>
                        <a:rPr lang="zh-CN" altLang="en-US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、</a:t>
                      </a:r>
                      <a:r>
                        <a:rPr lang="zh-CN" altLang="zh-CN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在公司产品</a:t>
                      </a:r>
                      <a:r>
                        <a:rPr lang="zh-CN" altLang="en-US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组合</a:t>
                      </a:r>
                      <a:r>
                        <a:rPr lang="zh-CN" altLang="zh-CN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中的</a:t>
                      </a:r>
                      <a:r>
                        <a:rPr lang="zh-CN" altLang="en-US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位置</a:t>
                      </a:r>
                      <a:endParaRPr lang="en-US" altLang="zh-CN" sz="1800" i="0" kern="100" spc="-5" dirty="0">
                        <a:ln>
                          <a:solidFill>
                            <a:srgbClr val="009ADE"/>
                          </a:solidFill>
                        </a:ln>
                        <a:solidFill>
                          <a:srgbClr val="34C7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kern="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kern="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配合雷达对无人机进行</a:t>
                      </a:r>
                      <a:r>
                        <a:rPr lang="zh-CN" altLang="en-US" sz="1400" b="1" i="0" kern="100" dirty="0" smtClean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位置引导</a:t>
                      </a:r>
                      <a:r>
                        <a:rPr lang="zh-CN" altLang="en-US" sz="1400" b="0" i="0" kern="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，配合反制枪对无人机进行</a:t>
                      </a:r>
                      <a:r>
                        <a:rPr lang="zh-CN" altLang="en-US" sz="1400" b="1" i="0" kern="100" dirty="0" smtClean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迫降</a:t>
                      </a:r>
                      <a:endParaRPr lang="en-US" altLang="zh-CN" sz="1400" b="1" i="0" kern="100" dirty="0">
                        <a:solidFill>
                          <a:srgbClr val="009AD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795181051"/>
                  </a:ext>
                </a:extLst>
              </a:tr>
              <a:tr h="2384177">
                <a:tc>
                  <a:txBody>
                    <a:bodyPr/>
                    <a:lstStyle/>
                    <a:p>
                      <a:pPr marL="48895" marR="0" indent="0" algn="l" defTabSz="914400" rtl="0" eaLnBrk="1" latinLnBrk="0" hangingPunct="1">
                        <a:lnSpc>
                          <a:spcPts val="27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3</a:t>
                      </a:r>
                      <a:r>
                        <a:rPr lang="zh-CN" altLang="en-US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、产品目标和市场</a:t>
                      </a:r>
                      <a:r>
                        <a:rPr lang="zh-CN" altLang="zh-CN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目标</a:t>
                      </a:r>
                      <a:endParaRPr lang="en-US" altLang="zh-CN" sz="1400" b="0" i="0" u="none" strike="noStrike" kern="100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  <a:sym typeface="Helvetica Neue"/>
                      </a:endParaRPr>
                    </a:p>
                    <a:p>
                      <a:pPr marL="0" marR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kern="100" cap="none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产品目标：</a:t>
                      </a:r>
                      <a:endParaRPr lang="en-US" altLang="zh-CN" sz="1400" b="1" i="0" u="none" strike="noStrike" kern="100" cap="none" spc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  <a:sym typeface="Helvetica Neue"/>
                      </a:endParaRPr>
                    </a:p>
                    <a:p>
                      <a:pPr marL="0" marR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kern="100" cap="none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围绕无人机</a:t>
                      </a:r>
                      <a:r>
                        <a:rPr lang="zh-CN" altLang="en-US" sz="1400" b="0" i="0" u="none" strike="noStrike" kern="100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民用导航信号进行</a:t>
                      </a:r>
                      <a:r>
                        <a:rPr lang="en-US" altLang="zh-CN" sz="1400" b="1" i="0" u="none" strike="noStrike" kern="100" cap="none" spc="0" baseline="0" dirty="0">
                          <a:solidFill>
                            <a:srgbClr val="009ADE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GNSS</a:t>
                      </a:r>
                      <a:r>
                        <a:rPr lang="zh-CN" altLang="en-US" sz="1400" b="1" i="0" u="none" strike="noStrike" kern="100" cap="none" spc="0" baseline="0" dirty="0" smtClean="0">
                          <a:solidFill>
                            <a:srgbClr val="009ADE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诱骗</a:t>
                      </a:r>
                      <a:r>
                        <a:rPr lang="zh-CN" altLang="en-US" sz="1400" b="0" i="0" u="none" strike="noStrike" kern="100" cap="none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，</a:t>
                      </a:r>
                      <a:r>
                        <a:rPr lang="zh-CN" altLang="en-US" sz="1400" b="0" i="0" u="none" strike="noStrike" kern="100" cap="none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弥补塞防科技</a:t>
                      </a:r>
                      <a:r>
                        <a:rPr lang="zh-CN" altLang="en-US" sz="1400" b="1" i="0" kern="100" dirty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被动无人机反制产品</a:t>
                      </a:r>
                      <a:r>
                        <a:rPr lang="zh-CN" altLang="en-US" sz="1400" b="0" i="0" u="none" strike="noStrike" kern="100" cap="none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的空缺；采取</a:t>
                      </a:r>
                      <a:r>
                        <a:rPr lang="zh-CN" altLang="en-US" sz="1400" b="1" i="0" u="none" strike="noStrike" kern="100" cap="none" spc="0" baseline="0" dirty="0">
                          <a:solidFill>
                            <a:srgbClr val="009ADE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多系统多频点</a:t>
                      </a:r>
                      <a:r>
                        <a:rPr lang="zh-CN" altLang="en-US" sz="1400" b="1" i="0" u="none" strike="noStrike" kern="100" cap="none" spc="0" baseline="0" dirty="0" smtClean="0">
                          <a:solidFill>
                            <a:srgbClr val="009ADE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兼容</a:t>
                      </a:r>
                      <a:r>
                        <a:rPr lang="zh-CN" altLang="en-US" sz="1400" b="0" i="0" u="none" strike="noStrike" kern="100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、</a:t>
                      </a:r>
                      <a:r>
                        <a:rPr lang="zh-CN" altLang="en-US" sz="1400" b="1" i="0" u="none" strike="noStrike" kern="100" cap="none" spc="0" baseline="0" dirty="0" smtClean="0">
                          <a:solidFill>
                            <a:srgbClr val="009ADE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自适应无</a:t>
                      </a:r>
                      <a:r>
                        <a:rPr lang="zh-CN" altLang="en-US" sz="1400" b="1" i="0" u="none" strike="noStrike" kern="100" cap="none" spc="0" baseline="0" dirty="0">
                          <a:solidFill>
                            <a:srgbClr val="009ADE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感诱骗</a:t>
                      </a:r>
                      <a:r>
                        <a:rPr lang="zh-CN" altLang="en-US" sz="1400" b="1" i="0" u="none" strike="noStrike" kern="100" cap="none" spc="0" baseline="0" dirty="0" smtClean="0">
                          <a:solidFill>
                            <a:srgbClr val="009ADE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策略以及</a:t>
                      </a:r>
                      <a:r>
                        <a:rPr lang="en-US" altLang="zh-CN" sz="1400" b="1" i="0" u="none" strike="noStrike" kern="100" cap="none" spc="0" baseline="0" dirty="0" err="1" smtClean="0">
                          <a:solidFill>
                            <a:srgbClr val="009ADE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SWaP_C</a:t>
                      </a:r>
                      <a:r>
                        <a:rPr lang="zh-CN" altLang="en-US" sz="1400" b="0" i="0" u="none" strike="noStrike" kern="100" cap="none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设计等</a:t>
                      </a:r>
                      <a:r>
                        <a:rPr lang="zh-CN" altLang="en-US" sz="1400" b="0" i="0" u="none" strike="noStrike" kern="100" cap="none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关键技术提高</a:t>
                      </a:r>
                      <a:r>
                        <a:rPr lang="en-US" altLang="zh-CN" sz="1400" b="0" i="0" u="none" strike="noStrike" kern="100" cap="none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GNSS</a:t>
                      </a:r>
                      <a:r>
                        <a:rPr lang="zh-CN" altLang="en-US" sz="1400" b="0" i="0" u="none" strike="noStrike" kern="100" cap="none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诱骗效果，从而打造一款小型化反无系统爆款产品。</a:t>
                      </a:r>
                      <a:endParaRPr lang="en-US" altLang="zh-CN" sz="1400" b="0" i="0" u="none" strike="noStrike" kern="100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  <a:sym typeface="Helvetica Neue"/>
                      </a:endParaRPr>
                    </a:p>
                    <a:p>
                      <a:pPr marL="0" marR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kern="100" cap="none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市场目标</a:t>
                      </a:r>
                      <a:r>
                        <a:rPr lang="zh-CN" altLang="en-US" sz="1400" b="1" i="0" u="none" strike="noStrike" kern="100" cap="none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：</a:t>
                      </a:r>
                      <a:endParaRPr lang="en-US" altLang="zh-CN" sz="1400" b="1" i="0" u="none" strike="noStrike" kern="100" cap="none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  <a:sym typeface="Helvetica Neue"/>
                      </a:endParaRPr>
                    </a:p>
                    <a:p>
                      <a:pPr marL="0" marR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kern="100" cap="none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国内主流厂家，每频点</a:t>
                      </a:r>
                      <a:r>
                        <a:rPr lang="en-US" altLang="zh-CN" sz="1400" b="0" i="0" u="none" strike="noStrike" kern="100" cap="none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15</a:t>
                      </a:r>
                      <a:r>
                        <a:rPr lang="zh-CN" altLang="en-US" sz="1400" b="0" i="0" u="none" strike="noStrike" kern="100" cap="none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到</a:t>
                      </a:r>
                      <a:r>
                        <a:rPr lang="en-US" altLang="zh-CN" sz="1400" b="0" i="0" u="none" strike="noStrike" kern="100" cap="none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20</a:t>
                      </a:r>
                      <a:r>
                        <a:rPr lang="zh-CN" altLang="en-US" sz="1400" b="0" i="0" u="none" strike="noStrike" kern="100" cap="none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万的售价。</a:t>
                      </a:r>
                      <a:endParaRPr lang="en-US" altLang="zh-CN" sz="1400" b="0" i="0" u="none" strike="noStrike" kern="100" cap="none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  <a:sym typeface="Helvetica Neue"/>
                      </a:endParaRPr>
                    </a:p>
                    <a:p>
                      <a:pPr marL="0" marR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00" cap="none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JZ</a:t>
                      </a:r>
                      <a:r>
                        <a:rPr lang="zh-CN" altLang="en-US" sz="1400" b="0" i="0" u="none" strike="noStrike" kern="100" cap="none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三频，</a:t>
                      </a:r>
                      <a:r>
                        <a:rPr lang="en-US" altLang="zh-CN" sz="1400" b="0" i="0" u="none" strike="noStrike" kern="100" cap="none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  <a:sym typeface="Helvetica Neue"/>
                        </a:rPr>
                        <a:t>60W</a:t>
                      </a:r>
                      <a:endParaRPr lang="en-US" altLang="zh-CN" sz="1400" b="0" i="0" u="none" strike="noStrike" kern="100" cap="none" spc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  <a:sym typeface="Helvetica Neue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8895" marR="0" indent="0" algn="l" defTabSz="914400" rtl="0" eaLnBrk="1" latinLnBrk="0" hangingPunct="1">
                        <a:lnSpc>
                          <a:spcPts val="27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4</a:t>
                      </a:r>
                      <a:r>
                        <a:rPr lang="zh-CN" altLang="en-US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、</a:t>
                      </a:r>
                      <a:r>
                        <a:rPr lang="zh-CN" altLang="zh-CN" sz="1800" i="0" kern="100" spc="-5" dirty="0">
                          <a:ln>
                            <a:solidFill>
                              <a:srgbClr val="009ADE"/>
                            </a:solidFill>
                          </a:ln>
                          <a:solidFill>
                            <a:srgbClr val="34C7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战略价值</a:t>
                      </a:r>
                      <a:endParaRPr lang="en-US" altLang="zh-CN" sz="14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本产品是我司反无系统整体解决方案的第一款</a:t>
                      </a:r>
                      <a:r>
                        <a:rPr lang="en-US" altLang="zh-CN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GNSS</a:t>
                      </a:r>
                      <a:r>
                        <a:rPr lang="zh-CN" alt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导航诱骗产品。将其融入塞防科技反无系统方案中，可以弥补信号干扰设备对既定路线巡航无人机干扰效果差的短板；此外，与雷达、频谱侦测设备和反制枪配合使用，可实现</a:t>
                      </a:r>
                      <a:r>
                        <a:rPr lang="zh-CN" altLang="en-US" sz="1400" b="1" i="0" u="none" strike="noStrike" kern="100" cap="none" spc="0" baseline="0" dirty="0">
                          <a:solidFill>
                            <a:srgbClr val="009ADE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高精度诱骗</a:t>
                      </a:r>
                      <a:r>
                        <a:rPr lang="zh-CN" alt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和</a:t>
                      </a:r>
                      <a:r>
                        <a:rPr lang="zh-CN" altLang="en-US" sz="1400" b="1" i="0" u="none" strike="noStrike" kern="100" cap="none" spc="0" baseline="0" dirty="0">
                          <a:solidFill>
                            <a:srgbClr val="009ADE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无人机炸机</a:t>
                      </a:r>
                      <a:r>
                        <a:rPr lang="zh-CN" alt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华文细黑"/>
                        </a:rPr>
                        <a:t>等效果，从而提高塞防科技反无解决方案市场竞争力。</a:t>
                      </a:r>
                      <a:endParaRPr lang="en-US" altLang="zh-CN" sz="14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华文细黑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C7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937877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9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701F508-6E91-4EF7-CEA8-6E4947317B71}"/>
              </a:ext>
            </a:extLst>
          </p:cNvPr>
          <p:cNvSpPr/>
          <p:nvPr/>
        </p:nvSpPr>
        <p:spPr>
          <a:xfrm>
            <a:off x="0" y="23150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二、产品路标</a:t>
            </a:r>
          </a:p>
        </p:txBody>
      </p:sp>
      <p:sp>
        <p:nvSpPr>
          <p:cNvPr id="3" name="请在此输入标题">
            <a:extLst>
              <a:ext uri="{FF2B5EF4-FFF2-40B4-BE49-F238E27FC236}">
                <a16:creationId xmlns="" xmlns:a16="http://schemas.microsoft.com/office/drawing/2014/main" id="{CC65ACB5-6F0C-9384-E810-5764B3FC1A55}"/>
              </a:ext>
            </a:extLst>
          </p:cNvPr>
          <p:cNvSpPr txBox="1"/>
          <p:nvPr/>
        </p:nvSpPr>
        <p:spPr>
          <a:xfrm>
            <a:off x="471465" y="773634"/>
            <a:ext cx="10726523" cy="75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l">
              <a:defRPr sz="5000">
                <a:solidFill>
                  <a:srgbClr val="FD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塞防科技反无系统无线电产品技术方案规划：频域干扰 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协议定位 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远距离综合方案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="" xmlns:a16="http://schemas.microsoft.com/office/drawing/2014/main" id="{0A4E09B4-1CCA-1F04-B9E5-252673262D56}"/>
              </a:ext>
            </a:extLst>
          </p:cNvPr>
          <p:cNvSpPr/>
          <p:nvPr/>
        </p:nvSpPr>
        <p:spPr>
          <a:xfrm>
            <a:off x="8415989" y="955211"/>
            <a:ext cx="592780" cy="374392"/>
          </a:xfrm>
          <a:prstGeom prst="rightArrow">
            <a:avLst/>
          </a:prstGeom>
          <a:solidFill>
            <a:srgbClr val="9DC3E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>
            <a:extLst>
              <a:ext uri="{FF2B5EF4-FFF2-40B4-BE49-F238E27FC236}">
                <a16:creationId xmlns="" xmlns:a16="http://schemas.microsoft.com/office/drawing/2014/main" id="{0E95252B-B9F2-89C8-8295-922820D800D1}"/>
              </a:ext>
            </a:extLst>
          </p:cNvPr>
          <p:cNvSpPr/>
          <p:nvPr/>
        </p:nvSpPr>
        <p:spPr>
          <a:xfrm>
            <a:off x="6643468" y="951568"/>
            <a:ext cx="592780" cy="374392"/>
          </a:xfrm>
          <a:prstGeom prst="rightArrow">
            <a:avLst/>
          </a:prstGeom>
          <a:solidFill>
            <a:srgbClr val="9DC3E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="" xmlns:a16="http://schemas.microsoft.com/office/drawing/2014/main" id="{5ACDBF51-5F01-F0A5-592C-55C878F7A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61218"/>
              </p:ext>
            </p:extLst>
          </p:nvPr>
        </p:nvGraphicFramePr>
        <p:xfrm>
          <a:off x="534443" y="1751728"/>
          <a:ext cx="10892304" cy="4522917"/>
        </p:xfrm>
        <a:graphic>
          <a:graphicData uri="http://schemas.openxmlformats.org/drawingml/2006/table">
            <a:tbl>
              <a:tblPr firstRow="1" bandRow="1"/>
              <a:tblGrid>
                <a:gridCol w="245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39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40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41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42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43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44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45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46"/>
                    </a:ext>
                  </a:extLst>
                </a:gridCol>
                <a:gridCol w="226923">
                  <a:extLst>
                    <a:ext uri="{9D8B030D-6E8A-4147-A177-3AD203B41FA5}">
                      <a16:colId xmlns="" xmlns:a16="http://schemas.microsoft.com/office/drawing/2014/main" val="20047"/>
                    </a:ext>
                  </a:extLst>
                </a:gridCol>
              </a:tblGrid>
              <a:tr h="501942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2022.Q3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kern="1200" cap="none" spc="0" baseline="0" dirty="0">
                          <a:solidFill>
                            <a:schemeClr val="lt1"/>
                          </a:solidFill>
                          <a:uFillTx/>
                          <a:latin typeface="Calibri"/>
                          <a:ea typeface="宋体"/>
                          <a:cs typeface=""/>
                          <a:sym typeface="Helvetica Neue"/>
                        </a:rPr>
                        <a:t>2022.Q4</a:t>
                      </a: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kern="1200" cap="none" spc="0" baseline="0" dirty="0">
                          <a:solidFill>
                            <a:schemeClr val="lt1"/>
                          </a:solidFill>
                          <a:uFillTx/>
                          <a:latin typeface="Calibri"/>
                          <a:ea typeface="宋体"/>
                          <a:cs typeface=""/>
                          <a:sym typeface="Helvetica Neue"/>
                        </a:rPr>
                        <a:t>2023.Q1</a:t>
                      </a: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kern="1200" cap="none" spc="0" baseline="0" dirty="0">
                          <a:solidFill>
                            <a:schemeClr val="lt1"/>
                          </a:solidFill>
                          <a:uFillTx/>
                          <a:latin typeface="Calibri"/>
                          <a:ea typeface="宋体"/>
                          <a:cs typeface=""/>
                          <a:sym typeface="Helvetica Neue"/>
                        </a:rPr>
                        <a:t>2023.Q2</a:t>
                      </a: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kern="1200" cap="none" spc="0" baseline="0" dirty="0">
                          <a:solidFill>
                            <a:schemeClr val="lt1"/>
                          </a:solidFill>
                          <a:uFillTx/>
                          <a:latin typeface="Calibri"/>
                          <a:ea typeface="宋体"/>
                          <a:cs typeface=""/>
                          <a:sym typeface="Helvetica Neue"/>
                        </a:rPr>
                        <a:t>2023.Q3</a:t>
                      </a: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kern="1200" cap="none" spc="0" baseline="0" dirty="0">
                          <a:solidFill>
                            <a:schemeClr val="lt1"/>
                          </a:solidFill>
                          <a:uFillTx/>
                          <a:latin typeface="Calibri"/>
                          <a:ea typeface="宋体"/>
                          <a:cs typeface=""/>
                          <a:sym typeface="Helvetica Neue"/>
                        </a:rPr>
                        <a:t>2023.Q4</a:t>
                      </a: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kern="1200" cap="none" spc="0" baseline="0" dirty="0">
                          <a:solidFill>
                            <a:schemeClr val="lt1"/>
                          </a:solidFill>
                          <a:uFillTx/>
                          <a:latin typeface="Calibri"/>
                          <a:ea typeface="宋体"/>
                          <a:cs typeface=""/>
                          <a:sym typeface="Helvetica Neue"/>
                        </a:rPr>
                        <a:t>2024.Q1</a:t>
                      </a: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kern="1200" cap="none" spc="0" baseline="0" dirty="0">
                          <a:solidFill>
                            <a:schemeClr val="lt1"/>
                          </a:solidFill>
                          <a:uFillTx/>
                          <a:latin typeface="Calibri"/>
                          <a:ea typeface="宋体"/>
                          <a:cs typeface=""/>
                          <a:sym typeface="Helvetica Neue"/>
                        </a:rPr>
                        <a:t>2024.Q2</a:t>
                      </a: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kern="1200" cap="none" spc="0" baseline="0" dirty="0">
                          <a:solidFill>
                            <a:schemeClr val="lt1"/>
                          </a:solidFill>
                          <a:uFillTx/>
                          <a:latin typeface="Calibri"/>
                          <a:ea typeface="宋体"/>
                          <a:cs typeface=""/>
                          <a:sym typeface="Helvetica Neue"/>
                        </a:rPr>
                        <a:t>2024.Q3</a:t>
                      </a: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kern="1200" cap="none" spc="0" baseline="0" dirty="0">
                          <a:solidFill>
                            <a:schemeClr val="lt1"/>
                          </a:solidFill>
                          <a:uFillTx/>
                          <a:latin typeface="Calibri"/>
                          <a:ea typeface="宋体"/>
                          <a:cs typeface=""/>
                          <a:sym typeface="Helvetica Neue"/>
                        </a:rPr>
                        <a:t>2024.Q4</a:t>
                      </a: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kern="1200" cap="none" spc="0" baseline="0" dirty="0">
                          <a:solidFill>
                            <a:schemeClr val="lt1"/>
                          </a:solidFill>
                          <a:uFillTx/>
                          <a:latin typeface="Calibri"/>
                          <a:ea typeface="宋体"/>
                          <a:cs typeface=""/>
                          <a:sym typeface="Helvetica Neue"/>
                        </a:rPr>
                        <a:t>2025.Q1</a:t>
                      </a: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kern="1200" cap="none" spc="0" baseline="0" dirty="0">
                          <a:solidFill>
                            <a:schemeClr val="lt1"/>
                          </a:solidFill>
                          <a:uFillTx/>
                          <a:latin typeface="Calibri"/>
                          <a:ea typeface="宋体"/>
                          <a:cs typeface=""/>
                          <a:sym typeface="Helvetica Neue"/>
                        </a:rPr>
                        <a:t>2025.Q2</a:t>
                      </a: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1600" b="1" i="0" u="none" strike="noStrike" kern="1200" cap="none" spc="0" baseline="0" dirty="0">
                        <a:solidFill>
                          <a:schemeClr val="lt1"/>
                        </a:solidFill>
                        <a:uFillTx/>
                        <a:latin typeface="Calibri"/>
                        <a:ea typeface="宋体"/>
                        <a:cs typeface="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209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五边形 6">
            <a:extLst>
              <a:ext uri="{FF2B5EF4-FFF2-40B4-BE49-F238E27FC236}">
                <a16:creationId xmlns="" xmlns:a16="http://schemas.microsoft.com/office/drawing/2014/main" id="{09194B96-CFB1-DBBA-7E09-E8D4FA7B49AD}"/>
              </a:ext>
            </a:extLst>
          </p:cNvPr>
          <p:cNvSpPr/>
          <p:nvPr/>
        </p:nvSpPr>
        <p:spPr bwMode="auto">
          <a:xfrm>
            <a:off x="566145" y="2259361"/>
            <a:ext cx="10826945" cy="533478"/>
          </a:xfrm>
          <a:prstGeom prst="homePlate">
            <a:avLst/>
          </a:prstGeom>
          <a:solidFill>
            <a:srgbClr val="009ADE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293CEEEC-1777-E4EB-C67F-126566D0C2A0}"/>
              </a:ext>
            </a:extLst>
          </p:cNvPr>
          <p:cNvSpPr txBox="1"/>
          <p:nvPr/>
        </p:nvSpPr>
        <p:spPr>
          <a:xfrm>
            <a:off x="2605736" y="2259360"/>
            <a:ext cx="1093914" cy="533479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察打一体反制枪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130ABDA4-293D-DA8F-E800-F88B66B8781E}"/>
              </a:ext>
            </a:extLst>
          </p:cNvPr>
          <p:cNvSpPr txBox="1"/>
          <p:nvPr/>
        </p:nvSpPr>
        <p:spPr>
          <a:xfrm>
            <a:off x="5063320" y="2358568"/>
            <a:ext cx="1799298" cy="31803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2438338" hangingPunct="0"/>
            <a:r>
              <a:rPr lang="en-US" altLang="zh-CN" sz="1400" b="1" dirty="0">
                <a:solidFill>
                  <a:srgbClr val="5E5E5E"/>
                </a:solidFill>
                <a:sym typeface="Helvetica Neue"/>
              </a:rPr>
              <a:t>GNSS</a:t>
            </a:r>
            <a:r>
              <a:rPr lang="zh-CN" altLang="en-US" sz="1400" b="1" dirty="0">
                <a:solidFill>
                  <a:srgbClr val="5E5E5E"/>
                </a:solidFill>
                <a:sym typeface="Helvetica Neue"/>
              </a:rPr>
              <a:t>导航</a:t>
            </a:r>
            <a:r>
              <a:rPr lang="zh-CN" altLang="en-US" sz="1400" b="1">
                <a:solidFill>
                  <a:srgbClr val="5E5E5E"/>
                </a:solidFill>
                <a:sym typeface="Helvetica Neue"/>
              </a:rPr>
              <a:t>诱骗设备</a:t>
            </a:r>
            <a:endParaRPr lang="en-US" altLang="zh-CN" sz="1400" b="1" dirty="0">
              <a:solidFill>
                <a:srgbClr val="5E5E5E"/>
              </a:solidFill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65EB0AB-AC25-711A-15D1-5C4E9AFD6DCA}"/>
              </a:ext>
            </a:extLst>
          </p:cNvPr>
          <p:cNvSpPr txBox="1"/>
          <p:nvPr/>
        </p:nvSpPr>
        <p:spPr>
          <a:xfrm>
            <a:off x="4200874" y="2256827"/>
            <a:ext cx="862446" cy="533479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>
                <a:solidFill>
                  <a:srgbClr val="5E5E5E"/>
                </a:solidFill>
                <a:sym typeface="Helvetica Neue"/>
              </a:rPr>
              <a:t>便携式侦测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设备</a:t>
            </a:r>
          </a:p>
        </p:txBody>
      </p:sp>
      <p:sp>
        <p:nvSpPr>
          <p:cNvPr id="11" name="五边形 11">
            <a:extLst>
              <a:ext uri="{FF2B5EF4-FFF2-40B4-BE49-F238E27FC236}">
                <a16:creationId xmlns="" xmlns:a16="http://schemas.microsoft.com/office/drawing/2014/main" id="{43333CB2-F209-D889-7922-3C4CD6E26BEF}"/>
              </a:ext>
            </a:extLst>
          </p:cNvPr>
          <p:cNvSpPr/>
          <p:nvPr/>
        </p:nvSpPr>
        <p:spPr bwMode="auto">
          <a:xfrm>
            <a:off x="566144" y="3266714"/>
            <a:ext cx="3133505" cy="342883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1200" b="1" dirty="0"/>
              <a:t>                                     察打一体反制枪</a:t>
            </a:r>
            <a:endParaRPr lang="en-US" altLang="zh-CN" sz="12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A0A96007-FB60-CF25-FEC3-920E3A15743E}"/>
              </a:ext>
            </a:extLst>
          </p:cNvPr>
          <p:cNvSpPr txBox="1"/>
          <p:nvPr/>
        </p:nvSpPr>
        <p:spPr>
          <a:xfrm>
            <a:off x="3719043" y="3103468"/>
            <a:ext cx="2765166" cy="607474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en-US" altLang="zh-CN" sz="120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全频段覆盖察打一体</a:t>
            </a:r>
            <a:endParaRPr lang="en-US" altLang="zh-CN" sz="120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2km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无人机侦测以及分类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449263" hangingPunct="1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无人机方向定向侦测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五边形 15">
            <a:extLst>
              <a:ext uri="{FF2B5EF4-FFF2-40B4-BE49-F238E27FC236}">
                <a16:creationId xmlns="" xmlns:a16="http://schemas.microsoft.com/office/drawing/2014/main" id="{92A039FC-F699-1222-6FCD-504A4A7F6DB7}"/>
              </a:ext>
            </a:extLst>
          </p:cNvPr>
          <p:cNvSpPr/>
          <p:nvPr/>
        </p:nvSpPr>
        <p:spPr bwMode="auto">
          <a:xfrm>
            <a:off x="4178865" y="5421399"/>
            <a:ext cx="3852842" cy="342883"/>
          </a:xfrm>
          <a:prstGeom prst="homePlate">
            <a:avLst/>
          </a:prstGeom>
          <a:solidFill>
            <a:srgbClr val="0070C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1" dirty="0"/>
              <a:t>无人机</a:t>
            </a:r>
            <a:r>
              <a:rPr lang="en-US" altLang="zh-CN" sz="1200" b="1" dirty="0"/>
              <a:t>GNSS</a:t>
            </a:r>
            <a:r>
              <a:rPr lang="zh-CN" altLang="en-US" sz="1200" b="1" dirty="0"/>
              <a:t>导航诱骗设备（</a:t>
            </a:r>
            <a:r>
              <a:rPr lang="en-US" altLang="zh-CN" sz="1200" b="1" dirty="0"/>
              <a:t>1km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5km</a:t>
            </a:r>
            <a:r>
              <a:rPr lang="zh-CN" altLang="en-US" sz="1200" b="1" dirty="0"/>
              <a:t>）</a:t>
            </a:r>
            <a:endParaRPr lang="en-US" altLang="zh-CN" sz="1200" b="1" dirty="0"/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D3BBAB45-D950-23FC-E0F6-38BEDE1E1D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062" y="5114888"/>
            <a:ext cx="580098" cy="100256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56EC5F30-110E-F668-D6B6-4C573C7BAC5A}"/>
              </a:ext>
            </a:extLst>
          </p:cNvPr>
          <p:cNvSpPr txBox="1"/>
          <p:nvPr/>
        </p:nvSpPr>
        <p:spPr>
          <a:xfrm>
            <a:off x="8083840" y="5226574"/>
            <a:ext cx="3309249" cy="950901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28600" lvl="0" indent="-228600" defTabSz="449263">
              <a:lnSpc>
                <a:spcPct val="93000"/>
              </a:lnSpc>
              <a:buClr>
                <a:srgbClr val="000000"/>
              </a:buClr>
              <a:buSzPct val="100000"/>
              <a:buFont typeface="+mj-ea"/>
              <a:buAutoNum type="circleNumDbPlain"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多系统全频点覆盖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0" indent="-228600" defTabSz="449263">
              <a:lnSpc>
                <a:spcPct val="93000"/>
              </a:lnSpc>
              <a:buClr>
                <a:srgbClr val="000000"/>
              </a:buClr>
              <a:buSzPct val="100000"/>
              <a:buFont typeface="+mj-ea"/>
              <a:buAutoNum type="circleNumDbPlain"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诱骗成功率高（时间同步和诱骗位置模拟精度高）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defTabSz="449263">
              <a:lnSpc>
                <a:spcPct val="93000"/>
              </a:lnSpc>
              <a:buClr>
                <a:srgbClr val="000000"/>
              </a:buClr>
              <a:buSzPct val="100000"/>
              <a:buFont typeface="+mj-ea"/>
              <a:buAutoNum type="circleNumDbPlain"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区域拒止、定向驱离、定向诱骗等功能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0" indent="-228600" defTabSz="449263">
              <a:lnSpc>
                <a:spcPct val="93000"/>
              </a:lnSpc>
              <a:buClr>
                <a:srgbClr val="000000"/>
              </a:buClr>
              <a:buSzPct val="100000"/>
              <a:buFont typeface="+mj-ea"/>
              <a:buAutoNum type="circleNumDbPlain"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低学习成本、易操作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6E60B301-AAC9-69A0-9FA5-912E2CD97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14" y="2777490"/>
            <a:ext cx="1512548" cy="1134714"/>
          </a:xfrm>
          <a:prstGeom prst="rect">
            <a:avLst/>
          </a:prstGeom>
        </p:spPr>
      </p:pic>
      <p:sp>
        <p:nvSpPr>
          <p:cNvPr id="18" name="五边形 15">
            <a:extLst>
              <a:ext uri="{FF2B5EF4-FFF2-40B4-BE49-F238E27FC236}">
                <a16:creationId xmlns="" xmlns:a16="http://schemas.microsoft.com/office/drawing/2014/main" id="{BCA1DE88-D352-2FF4-296C-EC462E8DFAC7}"/>
              </a:ext>
            </a:extLst>
          </p:cNvPr>
          <p:cNvSpPr/>
          <p:nvPr/>
        </p:nvSpPr>
        <p:spPr bwMode="auto">
          <a:xfrm>
            <a:off x="3253201" y="4692874"/>
            <a:ext cx="1816938" cy="312484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1200" b="1" dirty="0"/>
              <a:t>无线电侦察便携式设备</a:t>
            </a:r>
            <a:endParaRPr lang="en-US" altLang="zh-CN" sz="12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15AC134E-3805-BC78-84F6-B208DB6DC9CA}"/>
              </a:ext>
            </a:extLst>
          </p:cNvPr>
          <p:cNvSpPr txBox="1"/>
          <p:nvPr/>
        </p:nvSpPr>
        <p:spPr>
          <a:xfrm>
            <a:off x="5140059" y="4535109"/>
            <a:ext cx="3262811" cy="607474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lvl="0" defTabSz="449263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DroneID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RemoteID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等协议解析功能</a:t>
            </a:r>
            <a:endParaRPr lang="en-US" altLang="zh-CN" sz="120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形态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49263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无人机全频段无线电频谱侦测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D1590A69-2968-91F6-8E66-8FC7D645DD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2896" y="4355773"/>
            <a:ext cx="1427810" cy="781972"/>
          </a:xfrm>
          <a:prstGeom prst="rect">
            <a:avLst/>
          </a:prstGeom>
        </p:spPr>
      </p:pic>
      <p:sp>
        <p:nvSpPr>
          <p:cNvPr id="42" name="五边形 15">
            <a:extLst>
              <a:ext uri="{FF2B5EF4-FFF2-40B4-BE49-F238E27FC236}">
                <a16:creationId xmlns="" xmlns:a16="http://schemas.microsoft.com/office/drawing/2014/main" id="{31EC6238-E545-023B-510D-5B0B9AF061B7}"/>
              </a:ext>
            </a:extLst>
          </p:cNvPr>
          <p:cNvSpPr/>
          <p:nvPr/>
        </p:nvSpPr>
        <p:spPr bwMode="auto">
          <a:xfrm>
            <a:off x="3246382" y="4043289"/>
            <a:ext cx="1816938" cy="312484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b="1" dirty="0" err="1"/>
              <a:t>SWaP_C</a:t>
            </a:r>
            <a:r>
              <a:rPr lang="zh-CN" altLang="en-US" sz="1200" b="1" dirty="0"/>
              <a:t>便携式反制枪</a:t>
            </a:r>
            <a:endParaRPr lang="en-US" altLang="zh-CN" sz="1200" b="1" dirty="0"/>
          </a:p>
        </p:txBody>
      </p:sp>
      <p:pic>
        <p:nvPicPr>
          <p:cNvPr id="43" name="图片 42">
            <a:extLst>
              <a:ext uri="{FF2B5EF4-FFF2-40B4-BE49-F238E27FC236}">
                <a16:creationId xmlns="" xmlns:a16="http://schemas.microsoft.com/office/drawing/2014/main" id="{320A8A17-08F6-E870-9D48-6E80B590B0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6762" y="3728863"/>
            <a:ext cx="1299616" cy="739916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A2D0288B-A4B1-C930-E0B7-AA1A3B1FE125}"/>
              </a:ext>
            </a:extLst>
          </p:cNvPr>
          <p:cNvSpPr txBox="1"/>
          <p:nvPr/>
        </p:nvSpPr>
        <p:spPr>
          <a:xfrm>
            <a:off x="5140058" y="3747407"/>
            <a:ext cx="3262811" cy="779188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en-US" altLang="zh-CN" sz="120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低成本</a:t>
            </a:r>
            <a:endParaRPr lang="en-US" altLang="zh-CN" sz="120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② 诱打联动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形态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 设备可组网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23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BC8E0B7-942E-6D67-17BE-FF4D6A314E8F}"/>
              </a:ext>
            </a:extLst>
          </p:cNvPr>
          <p:cNvSpPr/>
          <p:nvPr/>
        </p:nvSpPr>
        <p:spPr>
          <a:xfrm>
            <a:off x="0" y="30480"/>
            <a:ext cx="1153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三、市场机会分析：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诱骗产品痛点分析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1CBE90DE-DDE4-75FE-6F01-9719797398E7}"/>
              </a:ext>
            </a:extLst>
          </p:cNvPr>
          <p:cNvSpPr/>
          <p:nvPr/>
        </p:nvSpPr>
        <p:spPr>
          <a:xfrm>
            <a:off x="171617" y="1060120"/>
            <a:ext cx="627171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频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点覆盖不全面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市面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GNSS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导航诱骗设备频点大多为：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GPS L1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BDS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GLONASS G1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，缺少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Galileo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无法诱骗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parrot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Autel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全部机型、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DJI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机型，如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Mavic3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phantom 4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Inspire 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响应时间长、两次诱骗准备间隔时间长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接收星历和时间驯服耗时长，导致开机后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5-10min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才能实施诱骗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两次诱骗之间需重新进行授时同步等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复杂、学习成本高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交互设计差（工业设计、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UI\UE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），导致操作繁杂、学习成本高；诱骗效果取决于操作熟练度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8" t="2817" r="20459" b="16528"/>
          <a:stretch/>
        </p:blipFill>
        <p:spPr>
          <a:xfrm>
            <a:off x="6757485" y="4187829"/>
            <a:ext cx="3148016" cy="22515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45302" y="2099339"/>
            <a:ext cx="1424080" cy="18987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3224" t="10828" r="11693" b="3133"/>
          <a:stretch/>
        </p:blipFill>
        <p:spPr>
          <a:xfrm>
            <a:off x="8957254" y="922458"/>
            <a:ext cx="2933191" cy="42525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167" r="100000">
                        <a14:backgroundMark x1="38194" y1="20093" x2="95833" y2="21667"/>
                        <a14:backgroundMark x1="97083" y1="68426" x2="99861" y2="58241"/>
                        <a14:backgroundMark x1="35139" y1="20556" x2="80347" y2="220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07955" y="714590"/>
            <a:ext cx="1948277" cy="1461208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14" b="89984" l="2296" r="94261">
                        <a14:foregroundMark x1="2439" y1="12972" x2="5739" y2="44992"/>
                        <a14:foregroundMark x1="5739" y1="12972" x2="43902" y2="1314"/>
                        <a14:foregroundMark x1="91966" y1="35304" x2="94261" y2="39080"/>
                        <a14:foregroundMark x1="6456" y1="22332" x2="12339" y2="47455"/>
                        <a14:foregroundMark x1="13486" y1="43350" x2="43185" y2="85386"/>
                        <a14:foregroundMark x1="57102" y1="87356" x2="92683" y2="67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3849" y="5543753"/>
            <a:ext cx="1241690" cy="1084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00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4588E34C-B176-62DB-2E54-1950D49FB199}"/>
              </a:ext>
            </a:extLst>
          </p:cNvPr>
          <p:cNvSpPr/>
          <p:nvPr/>
        </p:nvSpPr>
        <p:spPr>
          <a:xfrm>
            <a:off x="0" y="30480"/>
            <a:ext cx="1153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四、客户应用场景分析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="" xmlns:a16="http://schemas.microsoft.com/office/drawing/2014/main" id="{6097EDB7-E84B-697B-10C3-F8F458E28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174329"/>
              </p:ext>
            </p:extLst>
          </p:nvPr>
        </p:nvGraphicFramePr>
        <p:xfrm>
          <a:off x="372632" y="868112"/>
          <a:ext cx="11446735" cy="5725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5432">
                  <a:extLst>
                    <a:ext uri="{9D8B030D-6E8A-4147-A177-3AD203B41FA5}">
                      <a16:colId xmlns="" xmlns:a16="http://schemas.microsoft.com/office/drawing/2014/main" val="2215917473"/>
                    </a:ext>
                  </a:extLst>
                </a:gridCol>
                <a:gridCol w="2341547">
                  <a:extLst>
                    <a:ext uri="{9D8B030D-6E8A-4147-A177-3AD203B41FA5}">
                      <a16:colId xmlns="" xmlns:a16="http://schemas.microsoft.com/office/drawing/2014/main" val="1232976862"/>
                    </a:ext>
                  </a:extLst>
                </a:gridCol>
                <a:gridCol w="3255948">
                  <a:extLst>
                    <a:ext uri="{9D8B030D-6E8A-4147-A177-3AD203B41FA5}">
                      <a16:colId xmlns="" xmlns:a16="http://schemas.microsoft.com/office/drawing/2014/main" val="3229082648"/>
                    </a:ext>
                  </a:extLst>
                </a:gridCol>
                <a:gridCol w="4623808">
                  <a:extLst>
                    <a:ext uri="{9D8B030D-6E8A-4147-A177-3AD203B41FA5}">
                      <a16:colId xmlns="" xmlns:a16="http://schemas.microsoft.com/office/drawing/2014/main" val="3373361932"/>
                    </a:ext>
                  </a:extLst>
                </a:gridCol>
              </a:tblGrid>
              <a:tr h="514147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导航诱骗设备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（单设备多形态以适应多场景使用需求）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A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A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场景描述</a:t>
                      </a:r>
                    </a:p>
                  </a:txBody>
                  <a:tcPr marL="180000" marR="180000" marT="137160" marB="137160"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A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A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8571109"/>
                  </a:ext>
                </a:extLst>
              </a:tr>
              <a:tr h="1699239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C7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场景一，移动式单兵作战</a:t>
                      </a:r>
                    </a:p>
                  </a:txBody>
                  <a:tcPr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在需要</a:t>
                      </a:r>
                      <a:r>
                        <a:rPr lang="zh-CN" altLang="en-US" sz="1400" dirty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快速、机动布防场景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中，可以迅速响应，针对低慢小无人机进行快速有效反制</a:t>
                      </a:r>
                    </a:p>
                  </a:txBody>
                  <a:tcPr marL="180000" marR="180000" marT="137160" marB="137160"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12670310"/>
                  </a:ext>
                </a:extLst>
              </a:tr>
              <a:tr h="1829086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场景二，固定无人值守</a:t>
                      </a:r>
                    </a:p>
                  </a:txBody>
                  <a:tcPr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zh-CN" altLang="en-US" sz="1400" kern="1200" dirty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防护区域固定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的反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无场景中，可实现无人自动化智能值守、自主执行区域拒止、定向驱离等操作</a:t>
                      </a:r>
                    </a:p>
                  </a:txBody>
                  <a:tcPr marL="180000" marR="180000" marT="137160" marB="137160"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879795564"/>
                  </a:ext>
                </a:extLst>
              </a:tr>
              <a:tr h="1679243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A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场景三，移动车载</a:t>
                      </a:r>
                    </a:p>
                  </a:txBody>
                  <a:tcPr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</a:t>
                      </a:r>
                      <a:r>
                        <a:rPr lang="zh-CN" altLang="en-US" sz="1400" kern="1200" dirty="0">
                          <a:solidFill>
                            <a:srgbClr val="009AD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安保、军事和防御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场景中，可实现定向驱离等操作，从而保护车辆安全</a:t>
                      </a:r>
                    </a:p>
                  </a:txBody>
                  <a:tcPr marL="180000" marR="180000" marT="137160" marB="137160"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86781615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94861E0-C5FD-8B48-BF2A-8F77E2B021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25" y="1772590"/>
            <a:ext cx="1512168" cy="113412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64678" y="2706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巡逻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86790" y="269521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战壕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595681" y="269521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重点活动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DD53B94-B712-FD2D-4AF4-8B554E6D1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76" y="3442241"/>
            <a:ext cx="1416817" cy="10554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E0F7760E-9A9A-7C83-86EA-0BF4495F06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764" y="3442241"/>
            <a:ext cx="1434433" cy="10554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99192828-14D9-45B2-5419-156DC72C6765}"/>
              </a:ext>
            </a:extLst>
          </p:cNvPr>
          <p:cNvSpPr txBox="1"/>
          <p:nvPr/>
        </p:nvSpPr>
        <p:spPr>
          <a:xfrm>
            <a:off x="7585143" y="44976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敏感单位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5396DF74-E117-CD6E-75FE-9B8837427276}"/>
              </a:ext>
            </a:extLst>
          </p:cNvPr>
          <p:cNvSpPr txBox="1"/>
          <p:nvPr/>
        </p:nvSpPr>
        <p:spPr>
          <a:xfrm>
            <a:off x="9131631" y="44976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高端社区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5FFC85BB-DB44-7950-BF44-24D48A1EE94B}"/>
              </a:ext>
            </a:extLst>
          </p:cNvPr>
          <p:cNvSpPr txBox="1"/>
          <p:nvPr/>
        </p:nvSpPr>
        <p:spPr>
          <a:xfrm>
            <a:off x="10595682" y="44976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元首官邸</a:t>
            </a:r>
          </a:p>
        </p:txBody>
      </p:sp>
      <p:pic>
        <p:nvPicPr>
          <p:cNvPr id="29" name="Picture 4" descr="White-House-Drone - WeTalkUAV.Com">
            <a:extLst>
              <a:ext uri="{FF2B5EF4-FFF2-40B4-BE49-F238E27FC236}">
                <a16:creationId xmlns="" xmlns:a16="http://schemas.microsoft.com/office/drawing/2014/main" id="{08998FFA-43AA-E831-6D93-54124A4FD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68" y="3468668"/>
            <a:ext cx="1508468" cy="10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D349BBAE-17FD-B4CB-44AB-9E477804D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902" y="3527909"/>
            <a:ext cx="831274" cy="1123626"/>
          </a:xfrm>
          <a:prstGeom prst="rect">
            <a:avLst/>
          </a:prstGeom>
        </p:spPr>
      </p:pic>
      <p:pic>
        <p:nvPicPr>
          <p:cNvPr id="1025" name="Picture 2" descr="顿巴斯之战可能决定俄乌战争走向谁会胜出？(图) - 俄罗斯- 进攻- 欧洲- -看中国网- (移动版)">
            <a:extLst>
              <a:ext uri="{FF2B5EF4-FFF2-40B4-BE49-F238E27FC236}">
                <a16:creationId xmlns="" xmlns:a16="http://schemas.microsoft.com/office/drawing/2014/main" id="{F2504652-6364-3CF0-68B0-96E897AA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191" y="1560778"/>
            <a:ext cx="1416817" cy="112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" descr="怎樣大膽操作和使用裝備？解讀神秘的解放軍單兵裝備【35】--軍事--人民網">
            <a:extLst>
              <a:ext uri="{FF2B5EF4-FFF2-40B4-BE49-F238E27FC236}">
                <a16:creationId xmlns="" xmlns:a16="http://schemas.microsoft.com/office/drawing/2014/main" id="{4549980E-6961-E8F8-D8D7-A60388CB6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218" y="1572014"/>
            <a:ext cx="1411475" cy="112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图片 1029">
            <a:extLst>
              <a:ext uri="{FF2B5EF4-FFF2-40B4-BE49-F238E27FC236}">
                <a16:creationId xmlns="" xmlns:a16="http://schemas.microsoft.com/office/drawing/2014/main" id="{C509B1BA-6829-7194-72CE-8071FB82A9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680" y="1577967"/>
            <a:ext cx="1416817" cy="11109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21375718-54EE-151A-6645-E0EBD9E8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302" y="5281499"/>
            <a:ext cx="1676473" cy="111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3F5CEC49-5F04-9322-0A10-206F3CE0033A}"/>
              </a:ext>
            </a:extLst>
          </p:cNvPr>
          <p:cNvSpPr txBox="1"/>
          <p:nvPr/>
        </p:nvSpPr>
        <p:spPr>
          <a:xfrm>
            <a:off x="7601196" y="617524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坦克行进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AEA2EA9E-C04C-85B7-F560-6BD2385E7F6C}"/>
              </a:ext>
            </a:extLst>
          </p:cNvPr>
          <p:cNvSpPr txBox="1"/>
          <p:nvPr/>
        </p:nvSpPr>
        <p:spPr>
          <a:xfrm>
            <a:off x="9147684" y="617524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活动安保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7374EDA8-FDC9-5269-E744-4297F4F12271}"/>
              </a:ext>
            </a:extLst>
          </p:cNvPr>
          <p:cNvSpPr txBox="1"/>
          <p:nvPr/>
        </p:nvSpPr>
        <p:spPr>
          <a:xfrm>
            <a:off x="10517684" y="617524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装甲车防御</a:t>
            </a:r>
          </a:p>
        </p:txBody>
      </p:sp>
      <p:pic>
        <p:nvPicPr>
          <p:cNvPr id="1028" name="Picture 4" descr="坦克 的图像结果">
            <a:extLst>
              <a:ext uri="{FF2B5EF4-FFF2-40B4-BE49-F238E27FC236}">
                <a16:creationId xmlns="" xmlns:a16="http://schemas.microsoft.com/office/drawing/2014/main" id="{FF20849E-8898-55F3-CFC4-F22B118B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876" y="5119836"/>
            <a:ext cx="1442421" cy="103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大型安保车 的图像结果">
            <a:extLst>
              <a:ext uri="{FF2B5EF4-FFF2-40B4-BE49-F238E27FC236}">
                <a16:creationId xmlns="" xmlns:a16="http://schemas.microsoft.com/office/drawing/2014/main" id="{A02D43DE-2CDE-8811-7281-3A3AFB2CD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107" y="5123931"/>
            <a:ext cx="1395636" cy="10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装甲车前进 的图像结果">
            <a:extLst>
              <a:ext uri="{FF2B5EF4-FFF2-40B4-BE49-F238E27FC236}">
                <a16:creationId xmlns="" xmlns:a16="http://schemas.microsoft.com/office/drawing/2014/main" id="{61799DDF-457C-D514-531B-4CA04EFB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098" y="5119837"/>
            <a:ext cx="1490638" cy="103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23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4588E34C-B176-62DB-2E54-1950D49FB199}"/>
              </a:ext>
            </a:extLst>
          </p:cNvPr>
          <p:cNvSpPr/>
          <p:nvPr/>
        </p:nvSpPr>
        <p:spPr>
          <a:xfrm>
            <a:off x="0" y="30480"/>
            <a:ext cx="1153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五、产品应用竞争力分析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="" xmlns:a16="http://schemas.microsoft.com/office/drawing/2014/main" id="{6097EDB7-E84B-697B-10C3-F8F458E28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13204"/>
              </p:ext>
            </p:extLst>
          </p:nvPr>
        </p:nvGraphicFramePr>
        <p:xfrm>
          <a:off x="330200" y="1208056"/>
          <a:ext cx="11531600" cy="4893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465">
                  <a:extLst>
                    <a:ext uri="{9D8B030D-6E8A-4147-A177-3AD203B41FA5}">
                      <a16:colId xmlns="" xmlns:a16="http://schemas.microsoft.com/office/drawing/2014/main" val="2215917473"/>
                    </a:ext>
                  </a:extLst>
                </a:gridCol>
                <a:gridCol w="2320448">
                  <a:extLst>
                    <a:ext uri="{9D8B030D-6E8A-4147-A177-3AD203B41FA5}">
                      <a16:colId xmlns="" xmlns:a16="http://schemas.microsoft.com/office/drawing/2014/main" val="1232976862"/>
                    </a:ext>
                  </a:extLst>
                </a:gridCol>
                <a:gridCol w="4856480">
                  <a:extLst>
                    <a:ext uri="{9D8B030D-6E8A-4147-A177-3AD203B41FA5}">
                      <a16:colId xmlns="" xmlns:a16="http://schemas.microsoft.com/office/drawing/2014/main" val="3229082648"/>
                    </a:ext>
                  </a:extLst>
                </a:gridCol>
                <a:gridCol w="3136207">
                  <a:extLst>
                    <a:ext uri="{9D8B030D-6E8A-4147-A177-3AD203B41FA5}">
                      <a16:colId xmlns="" xmlns:a16="http://schemas.microsoft.com/office/drawing/2014/main" val="3373361932"/>
                    </a:ext>
                  </a:extLst>
                </a:gridCol>
              </a:tblGrid>
              <a:tr h="41470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应用分析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A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核心竞争力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A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竞争力描述</a:t>
                      </a:r>
                    </a:p>
                  </a:txBody>
                  <a:tcPr marL="180000" marR="180000" marT="137160" marB="137160"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A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客户价值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A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8571109"/>
                  </a:ext>
                </a:extLst>
              </a:tr>
              <a:tr h="96775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多系统全频点覆盖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覆盖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GPS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、北斗、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Galileo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GLONASS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全部民用导航频点</a:t>
                      </a:r>
                    </a:p>
                  </a:txBody>
                  <a:tcPr marL="180000" marR="180000" marT="137160" marB="137160"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可对市面上所有民用无人机实现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GNSS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导航诱骗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94226850"/>
                  </a:ext>
                </a:extLst>
              </a:tr>
              <a:tr h="11612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入侵时间短且诱骗成功率高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l" defTabSz="914400" rtl="0" eaLnBrk="1" latinLnBrk="0" hangingPunct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3s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完成入侵（无人机悬停状态）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-342900" algn="l" defTabSz="914400" rtl="0" eaLnBrk="1" latinLnBrk="0" hangingPunct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可保证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90%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以上诱骗成功率（无人机悬停状态）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37160" marB="137160"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实现对入侵无人机的高效反制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41875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开机响应时间短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借助无线通讯信道（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4G/5G/WIFI/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图传）获取星历历书和时间，从而实现开机快速响应</a:t>
                      </a:r>
                    </a:p>
                  </a:txBody>
                  <a:tcPr marL="180000" marR="180000" marT="137160" marB="137160"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面对突发无人机入侵可实现快速反制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79795564"/>
                  </a:ext>
                </a:extLst>
              </a:tr>
              <a:tr h="737550">
                <a:tc vMerge="1"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A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学习成本低、操作简单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34290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eriod"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诱骗策略丰富且配置简单，欺骗模式与无人机机型相匹配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-34290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eriod"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简洁的界面和交互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37160" marB="137160"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减少操作员对导航诱骗效果的影响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可实现大批量、大规模复用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6E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60610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04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E0F4D58-54C9-9923-87D3-DE7CB7AB702B}"/>
              </a:ext>
            </a:extLst>
          </p:cNvPr>
          <p:cNvSpPr/>
          <p:nvPr/>
        </p:nvSpPr>
        <p:spPr>
          <a:xfrm>
            <a:off x="0" y="30480"/>
            <a:ext cx="1153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产品特性及竞品竞争力分析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F51CC4BF-6B82-B1D8-9C48-5A2195AC5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200014"/>
              </p:ext>
            </p:extLst>
          </p:nvPr>
        </p:nvGraphicFramePr>
        <p:xfrm>
          <a:off x="81280" y="891567"/>
          <a:ext cx="12009119" cy="566163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64310">
                  <a:extLst>
                    <a:ext uri="{9D8B030D-6E8A-4147-A177-3AD203B41FA5}">
                      <a16:colId xmlns="" xmlns:a16="http://schemas.microsoft.com/office/drawing/2014/main" val="4047422728"/>
                    </a:ext>
                  </a:extLst>
                </a:gridCol>
                <a:gridCol w="12410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39219">
                  <a:extLst>
                    <a:ext uri="{9D8B030D-6E8A-4147-A177-3AD203B41FA5}">
                      <a16:colId xmlns="" xmlns:a16="http://schemas.microsoft.com/office/drawing/2014/main" val="2358526481"/>
                    </a:ext>
                  </a:extLst>
                </a:gridCol>
                <a:gridCol w="1945301">
                  <a:extLst>
                    <a:ext uri="{9D8B030D-6E8A-4147-A177-3AD203B41FA5}">
                      <a16:colId xmlns="" xmlns:a16="http://schemas.microsoft.com/office/drawing/2014/main" val="328042092"/>
                    </a:ext>
                  </a:extLst>
                </a:gridCol>
                <a:gridCol w="2098625">
                  <a:extLst>
                    <a:ext uri="{9D8B030D-6E8A-4147-A177-3AD203B41FA5}">
                      <a16:colId xmlns="" xmlns:a16="http://schemas.microsoft.com/office/drawing/2014/main" val="4268868507"/>
                    </a:ext>
                  </a:extLst>
                </a:gridCol>
                <a:gridCol w="2060294">
                  <a:extLst>
                    <a:ext uri="{9D8B030D-6E8A-4147-A177-3AD203B41FA5}">
                      <a16:colId xmlns="" xmlns:a16="http://schemas.microsoft.com/office/drawing/2014/main" val="329180799"/>
                    </a:ext>
                  </a:extLst>
                </a:gridCol>
                <a:gridCol w="2060294">
                  <a:extLst>
                    <a:ext uri="{9D8B030D-6E8A-4147-A177-3AD203B41FA5}">
                      <a16:colId xmlns="" xmlns:a16="http://schemas.microsoft.com/office/drawing/2014/main" val="3367233884"/>
                    </a:ext>
                  </a:extLst>
                </a:gridCol>
              </a:tblGrid>
              <a:tr h="722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dirty="0">
                          <a:effectLst/>
                          <a:latin typeface="+mn-lt"/>
                        </a:rPr>
                        <a:t>ID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u="none" strike="noStrike" dirty="0">
                          <a:effectLst/>
                          <a:latin typeface="+mn-lt"/>
                        </a:rPr>
                        <a:t>产品特性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dirty="0">
                          <a:effectLst/>
                          <a:latin typeface="+mn-lt"/>
                        </a:rPr>
                        <a:t>SKYFEND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矩阵电子</a:t>
                      </a:r>
                      <a:r>
                        <a:rPr lang="en-US" altLang="zh-CN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NDS1040</a:t>
                      </a:r>
                      <a:endParaRPr lang="en-US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u="none" strike="noStrike" dirty="0">
                          <a:effectLst/>
                          <a:latin typeface="+mn-lt"/>
                        </a:rPr>
                        <a:t>卫导信息科技</a:t>
                      </a:r>
                      <a:r>
                        <a:rPr lang="en-US" altLang="zh-CN" sz="1200" b="1" u="none" strike="noStrike" dirty="0">
                          <a:effectLst/>
                          <a:latin typeface="+mn-lt"/>
                        </a:rPr>
                        <a:t>NSF4000</a:t>
                      </a:r>
                      <a:endParaRPr lang="en-US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u="none" strike="noStrike" dirty="0">
                          <a:effectLst/>
                          <a:latin typeface="+mn-lt"/>
                        </a:rPr>
                        <a:t>北京瑞达恩科技</a:t>
                      </a:r>
                      <a:r>
                        <a:rPr lang="en-US" altLang="zh-CN" sz="1200" b="1" u="none" strike="noStrike" dirty="0">
                          <a:effectLst/>
                          <a:latin typeface="+mn-lt"/>
                        </a:rPr>
                        <a:t>RDN-502</a:t>
                      </a:r>
                      <a:endParaRPr lang="en-US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REGULUS Ring</a:t>
                      </a:r>
                    </a:p>
                  </a:txBody>
                  <a:tcPr marL="5986" marR="5986" marT="5986" marB="0" anchor="ctr"/>
                </a:tc>
                <a:extLst>
                  <a:ext uri="{0D108BD9-81ED-4DB2-BD59-A6C34878D82A}">
                    <a16:rowId xmlns="" xmlns:a16="http://schemas.microsoft.com/office/drawing/2014/main" val="884558358"/>
                  </a:ext>
                </a:extLst>
              </a:tr>
              <a:tr h="9463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 dirty="0">
                          <a:effectLst/>
                          <a:latin typeface="+mn-lt"/>
                        </a:rPr>
                        <a:t>支持频率</a:t>
                      </a:r>
                      <a:endParaRPr lang="zh-CN" altLang="en-US" sz="1200" b="0" i="0" u="none" strike="noStrike" dirty="0">
                        <a:solidFill>
                          <a:srgbClr val="096EDD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BDS/GPS/GLONASS/Galileo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系统全频点</a:t>
                      </a:r>
                      <a:endParaRPr lang="en-US" altLang="zh-CN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GPS L1</a:t>
                      </a:r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GLONASS L1</a:t>
                      </a:r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 </a:t>
                      </a: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BDS B1</a:t>
                      </a:r>
                      <a:endParaRPr lang="zh-CN" alt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BDS/GPS/GLONASS/Galileo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系统全频点</a:t>
                      </a:r>
                      <a:endParaRPr lang="en-US" altLang="zh-CN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BDS: B1I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GPS: L1C/A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GLONASS: C1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Galileo: E1</a:t>
                      </a:r>
                      <a:endParaRPr lang="zh-CN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GPS</a:t>
                      </a:r>
                      <a:r>
                        <a:rPr lang="zh-CN" altLang="en-US" sz="1200" dirty="0"/>
                        <a:t>、</a:t>
                      </a:r>
                      <a:r>
                        <a:rPr lang="en-US" altLang="zh-CN" sz="1200" dirty="0"/>
                        <a:t>GLONASS</a:t>
                      </a:r>
                      <a:r>
                        <a:rPr lang="zh-CN" altLang="en-US" sz="1200" dirty="0"/>
                        <a:t>、</a:t>
                      </a:r>
                      <a:r>
                        <a:rPr lang="en-US" altLang="zh-CN" sz="1200" dirty="0"/>
                        <a:t>Galileo</a:t>
                      </a:r>
                      <a:r>
                        <a:rPr lang="zh-CN" altLang="en-US" sz="1200" dirty="0"/>
                        <a:t>、</a:t>
                      </a:r>
                      <a:r>
                        <a:rPr lang="en-US" altLang="zh-CN" sz="1200" dirty="0" err="1"/>
                        <a:t>BeiDou</a:t>
                      </a:r>
                      <a:r>
                        <a:rPr lang="en-US" altLang="zh-CN" sz="1200" dirty="0"/>
                        <a:t> L1 L2 L5</a:t>
                      </a:r>
                      <a:endParaRPr lang="zh-CN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extLst>
                  <a:ext uri="{0D108BD9-81ED-4DB2-BD59-A6C34878D82A}">
                    <a16:rowId xmlns="" xmlns:a16="http://schemas.microsoft.com/office/drawing/2014/main" val="3490372395"/>
                  </a:ext>
                </a:extLst>
              </a:tr>
              <a:tr h="65756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信号功率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5w</a:t>
                      </a:r>
                      <a:endParaRPr lang="zh-CN" alt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5w</a:t>
                      </a:r>
                      <a:endParaRPr lang="zh-CN" alt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10dBm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10w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 marL="5986" marR="5986" marT="5986" marB="0" anchor="ctr"/>
                </a:tc>
                <a:extLst>
                  <a:ext uri="{0D108BD9-81ED-4DB2-BD59-A6C34878D82A}">
                    <a16:rowId xmlns="" xmlns:a16="http://schemas.microsoft.com/office/drawing/2014/main" val="2831982908"/>
                  </a:ext>
                </a:extLst>
              </a:tr>
              <a:tr h="65756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最大作用距离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5km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（可根据客户需求扩大范围）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≥</a:t>
                      </a: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800m</a:t>
                      </a:r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（无遮挡条件下）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全向：＞</a:t>
                      </a: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2km</a:t>
                      </a:r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；定向：＞</a:t>
                      </a: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5km</a:t>
                      </a:r>
                      <a:endParaRPr lang="zh-CN" alt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车载</a:t>
                      </a: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1.5km</a:t>
                      </a:r>
                      <a:r>
                        <a:rPr lang="zh-CN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；地基式</a:t>
                      </a:r>
                      <a:r>
                        <a:rPr lang="en-US" altLang="zh-CN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5km</a:t>
                      </a:r>
                      <a:endParaRPr lang="zh-CN" alt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extLst>
                  <a:ext uri="{0D108BD9-81ED-4DB2-BD59-A6C34878D82A}">
                    <a16:rowId xmlns="" xmlns:a16="http://schemas.microsoft.com/office/drawing/2014/main" val="2964583255"/>
                  </a:ext>
                </a:extLst>
              </a:tr>
              <a:tr h="65756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防护等级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IP67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/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 marL="5986" marR="5986" marT="5986" marB="0" anchor="ctr"/>
                </a:tc>
                <a:extLst>
                  <a:ext uri="{0D108BD9-81ED-4DB2-BD59-A6C34878D82A}">
                    <a16:rowId xmlns="" xmlns:a16="http://schemas.microsoft.com/office/drawing/2014/main" val="3417325327"/>
                  </a:ext>
                </a:extLst>
              </a:tr>
              <a:tr h="65756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诱骗信号时间同步精度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50ns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/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50ns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100ns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 marL="5986" marR="5986" marT="5986" marB="0" anchor="ctr"/>
                </a:tc>
                <a:extLst>
                  <a:ext uri="{0D108BD9-81ED-4DB2-BD59-A6C34878D82A}">
                    <a16:rowId xmlns="" xmlns:a16="http://schemas.microsoft.com/office/drawing/2014/main" val="3901906789"/>
                  </a:ext>
                </a:extLst>
              </a:tr>
              <a:tr h="65756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启动耗时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/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5min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≥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10min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10min</a:t>
                      </a:r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（包括设备安装时间）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extLst>
                  <a:ext uri="{0D108BD9-81ED-4DB2-BD59-A6C34878D82A}">
                    <a16:rowId xmlns="" xmlns:a16="http://schemas.microsoft.com/office/drawing/2014/main" val="757038422"/>
                  </a:ext>
                </a:extLst>
              </a:tr>
              <a:tr h="70523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工作模式</a:t>
                      </a: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区域防护、定向驱离、悬停诱骗、无人值守、组网及集成</a:t>
                      </a:r>
                      <a:endParaRPr lang="en-US" altLang="zh-CN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欺骗型模拟器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区域防护、定向驱离、悬停诱骗、返航诱骗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区域防护、无人值守、组网及集成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悬停、偏移、坠毁</a:t>
                      </a:r>
                      <a:endParaRPr lang="en-US" altLang="zh-CN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（特色功能：支持一键诱骗）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" marR="5986" marT="5986" marB="0" anchor="ctr"/>
                </a:tc>
                <a:extLst>
                  <a:ext uri="{0D108BD9-81ED-4DB2-BD59-A6C34878D82A}">
                    <a16:rowId xmlns="" xmlns:a16="http://schemas.microsoft.com/office/drawing/2014/main" val="368765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58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736FCA65-ADA8-A857-D49E-734A7826E1F0}"/>
              </a:ext>
            </a:extLst>
          </p:cNvPr>
          <p:cNvSpPr/>
          <p:nvPr/>
        </p:nvSpPr>
        <p:spPr>
          <a:xfrm>
            <a:off x="0" y="30480"/>
            <a:ext cx="1153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六、关键技术准备度分析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789C0357-C431-5063-25AB-C6A2AFA08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16590"/>
              </p:ext>
            </p:extLst>
          </p:nvPr>
        </p:nvGraphicFramePr>
        <p:xfrm>
          <a:off x="415671" y="1161030"/>
          <a:ext cx="11360657" cy="504103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832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929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929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454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90026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458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5939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u="none" strike="noStrike" kern="1200" dirty="0">
                          <a:effectLst/>
                        </a:rPr>
                        <a:t>关键技术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u="none" strike="noStrike" kern="1200" dirty="0">
                          <a:effectLst/>
                        </a:rPr>
                        <a:t>技术竞争力分析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u="none" strike="noStrike" kern="1200" dirty="0">
                          <a:effectLst/>
                        </a:rPr>
                        <a:t>当前状态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u="none" strike="noStrike" kern="1200" dirty="0">
                          <a:effectLst/>
                        </a:rPr>
                        <a:t>风险描述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u="none" strike="noStrike" kern="1200" dirty="0">
                          <a:effectLst/>
                        </a:rPr>
                        <a:t>风险应对措施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u="none" strike="noStrike" kern="1200" dirty="0">
                          <a:effectLst/>
                        </a:rPr>
                        <a:t>责任人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3061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1" u="none" strike="noStrike" kern="1200" dirty="0">
                          <a:solidFill>
                            <a:srgbClr val="009ADE"/>
                          </a:solidFill>
                          <a:effectLst/>
                        </a:rPr>
                        <a:t>多系统多频点兼容</a:t>
                      </a:r>
                      <a:endParaRPr lang="zh-CN" altLang="en-US" sz="1200" b="1" u="none" strike="noStrike" kern="1200" dirty="0">
                        <a:solidFill>
                          <a:srgbClr val="009AD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Font typeface="+mj-ea"/>
                        <a:buNone/>
                      </a:pPr>
                      <a:r>
                        <a:rPr lang="en-US" altLang="zh-CN" sz="1100" u="none" strike="noStrike" kern="1200" dirty="0">
                          <a:effectLst/>
                        </a:rPr>
                        <a:t>1. </a:t>
                      </a:r>
                      <a:r>
                        <a:rPr lang="zh-CN" altLang="en-US" sz="1100" u="none" strike="noStrike" kern="1200" dirty="0">
                          <a:effectLst/>
                        </a:rPr>
                        <a:t>全系统全频点覆盖</a:t>
                      </a:r>
                      <a:endParaRPr lang="en-US" altLang="zh-CN" sz="1100" u="none" strike="noStrike" kern="1200" dirty="0">
                        <a:effectLst/>
                      </a:endParaRPr>
                    </a:p>
                    <a:p>
                      <a:pPr marL="0" indent="0" algn="l" defTabSz="914400" rtl="0" eaLnBrk="1" fontAlgn="ctr" latinLnBrk="0" hangingPunct="1">
                        <a:buFont typeface="+mj-ea"/>
                        <a:buNone/>
                      </a:pPr>
                      <a:r>
                        <a:rPr lang="en-US" altLang="zh-CN" sz="1100" u="none" strike="noStrike" kern="1200" dirty="0">
                          <a:effectLst/>
                        </a:rPr>
                        <a:t>2. </a:t>
                      </a:r>
                      <a:r>
                        <a:rPr lang="zh-CN" altLang="en-US" sz="1100" u="none" strike="noStrike" kern="1200" dirty="0">
                          <a:effectLst/>
                        </a:rPr>
                        <a:t>授时精准</a:t>
                      </a:r>
                      <a:endParaRPr lang="en-US" altLang="zh-CN" sz="1100" u="none" strike="noStrike" kern="1200" dirty="0">
                        <a:effectLst/>
                      </a:endParaRPr>
                    </a:p>
                    <a:p>
                      <a:pPr marL="0" indent="0" algn="l" defTabSz="914400" rtl="0" eaLnBrk="1" fontAlgn="ctr" latinLnBrk="0" hangingPunct="1">
                        <a:buFont typeface="+mj-ea"/>
                        <a:buNone/>
                      </a:pPr>
                      <a:r>
                        <a:rPr lang="en-US" altLang="zh-CN" sz="1100" u="none" strike="noStrike" kern="1200" dirty="0">
                          <a:effectLst/>
                        </a:rPr>
                        <a:t>3. </a:t>
                      </a:r>
                      <a:r>
                        <a:rPr lang="zh-CN" altLang="en-US" sz="1100" u="none" strike="noStrike" kern="1200" dirty="0">
                          <a:effectLst/>
                        </a:rPr>
                        <a:t>多通道并行处理</a:t>
                      </a:r>
                      <a:endParaRPr lang="en-US" altLang="zh-CN" sz="1100" u="none" strike="noStrike" kern="1200" dirty="0">
                        <a:effectLst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kern="1200" dirty="0">
                          <a:effectLst/>
                        </a:rPr>
                        <a:t>关键技术已具备，待产品化</a:t>
                      </a: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ctr" latinLnBrk="0" hangingPunct="1">
                        <a:buFont typeface="+mj-ea"/>
                        <a:buNone/>
                      </a:pPr>
                      <a:r>
                        <a:rPr lang="zh-CN" altLang="en-US" sz="1100" u="none" strike="noStrike" kern="1200" dirty="0">
                          <a:effectLst/>
                        </a:rPr>
                        <a:t>算法跨平台移植</a:t>
                      </a:r>
                      <a:endParaRPr lang="en-US" altLang="zh-CN" sz="1100" u="none" strike="noStrike" kern="1200" dirty="0">
                        <a:effectLst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Font typeface="+mj-ea"/>
                        <a:buNone/>
                      </a:pPr>
                      <a:r>
                        <a:rPr lang="en-US" altLang="zh-CN" sz="1100" u="none" strike="noStrike" kern="1200" dirty="0">
                          <a:effectLst/>
                        </a:rPr>
                        <a:t>1. </a:t>
                      </a:r>
                      <a:r>
                        <a:rPr lang="zh-CN" altLang="en-US" sz="1100" u="none" strike="noStrike" kern="1200" dirty="0">
                          <a:effectLst/>
                        </a:rPr>
                        <a:t>竞品拆解分析</a:t>
                      </a:r>
                      <a:endParaRPr lang="en-US" altLang="zh-CN" sz="1100" u="none" strike="noStrike" kern="1200" dirty="0">
                        <a:effectLst/>
                      </a:endParaRPr>
                    </a:p>
                    <a:p>
                      <a:pPr marL="0" indent="0" algn="l" defTabSz="914400" rtl="0" eaLnBrk="1" fontAlgn="ctr" latinLnBrk="0" hangingPunct="1">
                        <a:buFont typeface="+mj-ea"/>
                        <a:buNone/>
                      </a:pPr>
                      <a:r>
                        <a:rPr lang="en-US" altLang="zh-CN" sz="1100" u="none" strike="noStrike" kern="1200" dirty="0">
                          <a:effectLst/>
                        </a:rPr>
                        <a:t>2. </a:t>
                      </a:r>
                      <a:r>
                        <a:rPr lang="zh-CN" altLang="en-US" sz="1100" u="none" strike="noStrike" kern="1200" dirty="0">
                          <a:effectLst/>
                        </a:rPr>
                        <a:t>尽快进行关键器件选型</a:t>
                      </a:r>
                      <a:endParaRPr lang="en-US" altLang="zh-CN" sz="1100" u="none" strike="noStrike" kern="1200" dirty="0">
                        <a:effectLst/>
                      </a:endParaRPr>
                    </a:p>
                    <a:p>
                      <a:pPr marL="0" indent="0" algn="l" defTabSz="914400" rtl="0" eaLnBrk="1" fontAlgn="ctr" latinLnBrk="0" hangingPunct="1">
                        <a:buFont typeface="+mj-ea"/>
                        <a:buNone/>
                      </a:pPr>
                      <a:r>
                        <a:rPr lang="en-US" altLang="zh-CN" sz="1100" u="none" strike="noStrike" kern="1200" dirty="0">
                          <a:effectLst/>
                        </a:rPr>
                        <a:t>3. </a:t>
                      </a:r>
                      <a:r>
                        <a:rPr lang="zh-CN" altLang="en-US" sz="1100" u="none" strike="noStrike" kern="1200" dirty="0">
                          <a:effectLst/>
                        </a:rPr>
                        <a:t>利用开发板对关键器件进行验证</a:t>
                      </a:r>
                      <a:endParaRPr lang="en-US" altLang="zh-CN" sz="1100" u="none" strike="noStrike" kern="1200" dirty="0">
                        <a:effectLst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u="none" strike="noStrike" kern="1200" dirty="0">
                          <a:effectLst/>
                        </a:rPr>
                        <a:t>孙东</a:t>
                      </a:r>
                      <a:endParaRPr lang="zh-CN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5875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u="none" strike="noStrike" kern="1200" dirty="0" smtClean="0">
                          <a:solidFill>
                            <a:srgbClr val="009AD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自适应无</a:t>
                      </a:r>
                      <a:r>
                        <a:rPr lang="zh-CN" altLang="en-US" sz="1200" b="1" u="none" strike="noStrike" kern="1200" dirty="0">
                          <a:solidFill>
                            <a:srgbClr val="009AD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感导航诱骗策略</a:t>
                      </a:r>
                      <a:endParaRPr lang="en-US" altLang="zh-CN" sz="1200" b="1" u="none" strike="noStrike" kern="1200" dirty="0">
                        <a:solidFill>
                          <a:srgbClr val="009AD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Font typeface="+mj-ea"/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雷达跟踪定位协同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返航隐秘诱骗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轨迹导航诱骗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对市面主流导航模块进行的抗干扰策略进行摸底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根据不同导航模块制定诱骗策略</a:t>
                      </a: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无人机组合导航策略未知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无人机反诱骗策略未知</a:t>
                      </a:r>
                    </a:p>
                    <a:p>
                      <a:pPr marL="0" marR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zh-CN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实测与理论相结合力求穿透无人机反诱骗策略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根据测试效果，不断完善导航诱骗算法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根据摸底试验建立无人机诱骗策略库</a:t>
                      </a: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朱永辉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4613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u="none" strike="noStrike" kern="1200" dirty="0">
                          <a:solidFill>
                            <a:srgbClr val="009AD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低功耗小型化</a:t>
                      </a:r>
                      <a:endParaRPr lang="en-US" altLang="zh-CN" sz="1200" b="1" u="none" strike="noStrike" kern="1200" dirty="0">
                        <a:solidFill>
                          <a:srgbClr val="009AD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zh-CN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单片化实现</a:t>
                      </a: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kern="1200" dirty="0">
                          <a:effectLst/>
                        </a:rPr>
                        <a:t>暂未开始</a:t>
                      </a:r>
                      <a:endParaRPr lang="en-US" altLang="zh-CN" sz="1100" u="none" strike="noStrike" kern="1200" dirty="0">
                        <a:effectLst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effectLst/>
                        </a:rPr>
                        <a:t>1. </a:t>
                      </a:r>
                      <a:r>
                        <a:rPr lang="zh-CN" altLang="en-US" sz="1100" u="none" strike="noStrike" kern="1200" dirty="0">
                          <a:effectLst/>
                        </a:rPr>
                        <a:t>采用多路数字中频与多路模拟上变频功率合成技术功耗较高</a:t>
                      </a:r>
                      <a:endParaRPr lang="en-US" altLang="zh-CN" sz="1100" u="none" strike="noStrike" kern="1200" dirty="0">
                        <a:effectLst/>
                      </a:endParaRPr>
                    </a:p>
                    <a:p>
                      <a:pPr marL="0" lvl="0" indent="0" algn="l" defTabSz="914400" rtl="0" eaLnBrk="1" fontAlgn="ctr" latinLnBrk="0" hangingPunct="1">
                        <a:buFont typeface="+mj-ea"/>
                        <a:buNone/>
                      </a:pPr>
                      <a:r>
                        <a:rPr lang="en-US" altLang="zh-CN" sz="1100" u="none" strike="noStrike" kern="1200" dirty="0">
                          <a:effectLst/>
                        </a:rPr>
                        <a:t>2. </a:t>
                      </a:r>
                      <a:r>
                        <a:rPr lang="zh-CN" altLang="en-US" sz="1100" u="none" strike="noStrike" kern="1200" dirty="0">
                          <a:effectLst/>
                        </a:rPr>
                        <a:t>采用新型架构性能待验证</a:t>
                      </a:r>
                      <a:endParaRPr lang="en-US" altLang="zh-CN" sz="1100" u="none" strike="noStrike" kern="1200" dirty="0">
                        <a:effectLst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eriod"/>
                        <a:tabLst/>
                        <a:defRPr/>
                      </a:pPr>
                      <a:r>
                        <a:rPr lang="zh-CN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进行关键器件摸底测试</a:t>
                      </a:r>
                      <a:endParaRPr lang="en-US" altLang="zh-C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eriod"/>
                        <a:tabLst/>
                        <a:defRPr/>
                      </a:pPr>
                      <a:r>
                        <a:rPr lang="zh-CN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搭建原型机用于新架构验证</a:t>
                      </a:r>
                      <a:endParaRPr lang="en-US" altLang="zh-C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kern="1200" dirty="0">
                          <a:effectLst/>
                        </a:rPr>
                        <a:t>刘愿</a:t>
                      </a:r>
                      <a:endParaRPr lang="en-US" altLang="zh-CN" sz="1100" u="none" strike="noStrike" kern="1200" dirty="0">
                        <a:effectLst/>
                      </a:endParaRPr>
                    </a:p>
                  </a:txBody>
                  <a:tcPr marL="180000" marR="180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4613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u="none" strike="noStrike" kern="1200" dirty="0">
                          <a:solidFill>
                            <a:srgbClr val="009AD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易操作、学习成本低</a:t>
                      </a:r>
                      <a:endParaRPr lang="en-US" altLang="zh-CN" sz="1200" b="1" u="none" strike="noStrike" kern="1200" dirty="0">
                        <a:solidFill>
                          <a:srgbClr val="009AD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诱骗策略丰富且配置简单，欺骗模式与无人机机型相匹配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UI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界面清晰且简洁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与竞品类似的操作和交互方式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诱骗策略库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大量外场测试</a:t>
                      </a: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针对不同无人机进行外场测试验证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UI/UE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界面优化</a:t>
                      </a:r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朱昆</a:t>
                      </a:r>
                      <a:endParaRPr lang="en-US" altLang="zh-C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80000" anchor="ctr"/>
                </a:tc>
                <a:extLst>
                  <a:ext uri="{0D108BD9-81ED-4DB2-BD59-A6C34878D82A}">
                    <a16:rowId xmlns="" xmlns:a16="http://schemas.microsoft.com/office/drawing/2014/main" val="3438024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9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18167</TotalTime>
  <Words>1957</Words>
  <Application>Microsoft Office PowerPoint</Application>
  <PresentationFormat>宽屏</PresentationFormat>
  <Paragraphs>370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Adobe 黑体 Std R</vt:lpstr>
      <vt:lpstr>Helvetica Neue</vt:lpstr>
      <vt:lpstr>Helvetica Neue Medium</vt:lpstr>
      <vt:lpstr>等线</vt:lpstr>
      <vt:lpstr>等线 Light</vt:lpstr>
      <vt:lpstr>黑体</vt:lpstr>
      <vt:lpstr>华文细黑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张晓园</dc:creator>
  <cp:lastModifiedBy>刘愿</cp:lastModifiedBy>
  <cp:revision>396</cp:revision>
  <dcterms:created xsi:type="dcterms:W3CDTF">2022-07-19T13:40:42Z</dcterms:created>
  <dcterms:modified xsi:type="dcterms:W3CDTF">2023-06-23T01:40:22Z</dcterms:modified>
</cp:coreProperties>
</file>